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6" r:id="rId3"/>
    <p:sldId id="263" r:id="rId4"/>
    <p:sldId id="267" r:id="rId5"/>
    <p:sldId id="264" r:id="rId6"/>
    <p:sldId id="265" r:id="rId7"/>
    <p:sldId id="258" r:id="rId8"/>
    <p:sldId id="259" r:id="rId9"/>
    <p:sldId id="257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3" autoAdjust="0"/>
    <p:restoredTop sz="94660"/>
  </p:normalViewPr>
  <p:slideViewPr>
    <p:cSldViewPr>
      <p:cViewPr varScale="1">
        <p:scale>
          <a:sx n="96" d="100"/>
          <a:sy n="96" d="100"/>
        </p:scale>
        <p:origin x="-101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AC529-F308-4769-B58B-BA6AA2C8C57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8A02A88-42D2-46C0-8AC7-F41E546E89A6}">
      <dgm:prSet phldrT="[Text]"/>
      <dgm:spPr/>
      <dgm:t>
        <a:bodyPr/>
        <a:lstStyle/>
        <a:p>
          <a:r>
            <a:rPr lang="en-US"/>
            <a:t>Interface</a:t>
          </a:r>
        </a:p>
      </dgm:t>
    </dgm:pt>
    <dgm:pt modelId="{11490ED3-EEE9-4170-8786-21150198DA09}" type="parTrans" cxnId="{BFFE8AB5-346C-4D65-A504-6D52BFF4689A}">
      <dgm:prSet/>
      <dgm:spPr/>
      <dgm:t>
        <a:bodyPr/>
        <a:lstStyle/>
        <a:p>
          <a:endParaRPr lang="en-US"/>
        </a:p>
      </dgm:t>
    </dgm:pt>
    <dgm:pt modelId="{04567635-1881-4DA4-AD04-08A46B5C4C56}" type="sibTrans" cxnId="{BFFE8AB5-346C-4D65-A504-6D52BFF4689A}">
      <dgm:prSet/>
      <dgm:spPr/>
      <dgm:t>
        <a:bodyPr/>
        <a:lstStyle/>
        <a:p>
          <a:endParaRPr lang="en-US"/>
        </a:p>
      </dgm:t>
    </dgm:pt>
    <dgm:pt modelId="{231A530D-2B78-424D-8AE4-781411B010A3}">
      <dgm:prSet phldrT="[Text]"/>
      <dgm:spPr/>
      <dgm:t>
        <a:bodyPr/>
        <a:lstStyle/>
        <a:p>
          <a:r>
            <a:rPr lang="en-US" dirty="0" err="1"/>
            <a:t>OneTick</a:t>
          </a:r>
          <a:endParaRPr lang="en-US" dirty="0"/>
        </a:p>
      </dgm:t>
    </dgm:pt>
    <dgm:pt modelId="{EBA15C4A-8E4E-4BF9-981A-D8B47AE04C2C}" type="parTrans" cxnId="{65E35974-425D-4BB4-8F69-304C8C4FA0F0}">
      <dgm:prSet/>
      <dgm:spPr/>
      <dgm:t>
        <a:bodyPr/>
        <a:lstStyle/>
        <a:p>
          <a:endParaRPr lang="en-US"/>
        </a:p>
      </dgm:t>
    </dgm:pt>
    <dgm:pt modelId="{B3E6BB1A-B8FC-427D-AC91-43B1604E91AB}" type="sibTrans" cxnId="{65E35974-425D-4BB4-8F69-304C8C4FA0F0}">
      <dgm:prSet/>
      <dgm:spPr/>
      <dgm:t>
        <a:bodyPr/>
        <a:lstStyle/>
        <a:p>
          <a:endParaRPr lang="en-US"/>
        </a:p>
      </dgm:t>
    </dgm:pt>
    <dgm:pt modelId="{2B880BB7-DDBB-412E-A350-AB8C37158754}">
      <dgm:prSet phldrT="[Text]"/>
      <dgm:spPr/>
      <dgm:t>
        <a:bodyPr/>
        <a:lstStyle/>
        <a:p>
          <a:r>
            <a:rPr lang="en-US"/>
            <a:t>Database/SQL				</a:t>
          </a:r>
        </a:p>
      </dgm:t>
    </dgm:pt>
    <dgm:pt modelId="{D9B99832-55DF-4799-9CC4-F662694583A4}" type="parTrans" cxnId="{F2C2E0F2-B8FF-49AB-BD70-00D2EE81FFAB}">
      <dgm:prSet/>
      <dgm:spPr/>
      <dgm:t>
        <a:bodyPr/>
        <a:lstStyle/>
        <a:p>
          <a:endParaRPr lang="en-US"/>
        </a:p>
      </dgm:t>
    </dgm:pt>
    <dgm:pt modelId="{2B881640-0882-4957-A0C1-ABF2238E1D1A}" type="sibTrans" cxnId="{F2C2E0F2-B8FF-49AB-BD70-00D2EE81FFAB}">
      <dgm:prSet/>
      <dgm:spPr/>
      <dgm:t>
        <a:bodyPr/>
        <a:lstStyle/>
        <a:p>
          <a:endParaRPr lang="en-US"/>
        </a:p>
      </dgm:t>
    </dgm:pt>
    <dgm:pt modelId="{3E22BC6E-4982-4878-B8BD-46FFAAF7F4A9}">
      <dgm:prSet phldrT="[Text]"/>
      <dgm:spPr/>
      <dgm:t>
        <a:bodyPr/>
        <a:lstStyle/>
        <a:p>
          <a:r>
            <a:rPr lang="en-US"/>
            <a:t>Modeling</a:t>
          </a:r>
        </a:p>
      </dgm:t>
    </dgm:pt>
    <dgm:pt modelId="{447BF5F2-2871-4C4D-A282-3496BBB8D5B8}" type="parTrans" cxnId="{B14A05B8-D7B7-4A6F-BC71-60A70437C576}">
      <dgm:prSet/>
      <dgm:spPr/>
      <dgm:t>
        <a:bodyPr/>
        <a:lstStyle/>
        <a:p>
          <a:endParaRPr lang="en-US"/>
        </a:p>
      </dgm:t>
    </dgm:pt>
    <dgm:pt modelId="{8E4B1B77-D528-4D57-9E80-62EDBB5EA36D}" type="sibTrans" cxnId="{B14A05B8-D7B7-4A6F-BC71-60A70437C576}">
      <dgm:prSet/>
      <dgm:spPr/>
      <dgm:t>
        <a:bodyPr/>
        <a:lstStyle/>
        <a:p>
          <a:endParaRPr lang="en-US"/>
        </a:p>
      </dgm:t>
    </dgm:pt>
    <dgm:pt modelId="{1F81A421-ED71-47A7-A6AE-DB449B6ADC88}">
      <dgm:prSet phldrT="[Text]"/>
      <dgm:spPr/>
      <dgm:t>
        <a:bodyPr/>
        <a:lstStyle/>
        <a:p>
          <a:r>
            <a:rPr lang="en-US"/>
            <a:t>VAR Model</a:t>
          </a:r>
        </a:p>
      </dgm:t>
    </dgm:pt>
    <dgm:pt modelId="{88006F42-24C1-40E5-B2EF-340AD930FC57}" type="parTrans" cxnId="{D0265276-5CED-43BC-A8B9-DC553106212D}">
      <dgm:prSet/>
      <dgm:spPr/>
      <dgm:t>
        <a:bodyPr/>
        <a:lstStyle/>
        <a:p>
          <a:endParaRPr lang="en-US"/>
        </a:p>
      </dgm:t>
    </dgm:pt>
    <dgm:pt modelId="{FAACA9EC-0906-42FE-B3A6-C39C3DD62ED9}" type="sibTrans" cxnId="{D0265276-5CED-43BC-A8B9-DC553106212D}">
      <dgm:prSet/>
      <dgm:spPr/>
      <dgm:t>
        <a:bodyPr/>
        <a:lstStyle/>
        <a:p>
          <a:endParaRPr lang="en-US"/>
        </a:p>
      </dgm:t>
    </dgm:pt>
    <dgm:pt modelId="{6C54BE60-3ED1-45D8-881D-83431CAF6D95}">
      <dgm:prSet phldrT="[Text]"/>
      <dgm:spPr/>
      <dgm:t>
        <a:bodyPr/>
        <a:lstStyle/>
        <a:p>
          <a:r>
            <a:rPr lang="en-US"/>
            <a:t>Risk Preference Differentiating</a:t>
          </a:r>
        </a:p>
      </dgm:t>
    </dgm:pt>
    <dgm:pt modelId="{5E7BB0F0-842F-4F3F-960D-AF2D2EB964BB}" type="parTrans" cxnId="{8D9EA5B3-F89E-475A-A6D9-4F56BA8E3F2C}">
      <dgm:prSet/>
      <dgm:spPr/>
      <dgm:t>
        <a:bodyPr/>
        <a:lstStyle/>
        <a:p>
          <a:endParaRPr lang="en-US"/>
        </a:p>
      </dgm:t>
    </dgm:pt>
    <dgm:pt modelId="{32AF4882-06DB-4C6F-A732-63687DAD4013}" type="sibTrans" cxnId="{8D9EA5B3-F89E-475A-A6D9-4F56BA8E3F2C}">
      <dgm:prSet/>
      <dgm:spPr/>
      <dgm:t>
        <a:bodyPr/>
        <a:lstStyle/>
        <a:p>
          <a:endParaRPr lang="en-US"/>
        </a:p>
      </dgm:t>
    </dgm:pt>
    <dgm:pt modelId="{4E27C99D-D32C-40E7-AE6B-A422E8CEC183}">
      <dgm:prSet phldrT="[Text]"/>
      <dgm:spPr/>
      <dgm:t>
        <a:bodyPr/>
        <a:lstStyle/>
        <a:p>
          <a:r>
            <a:rPr lang="en-US"/>
            <a:t>Execution</a:t>
          </a:r>
        </a:p>
      </dgm:t>
    </dgm:pt>
    <dgm:pt modelId="{986F0BA9-035E-41B0-8D19-8A7D8A279695}" type="parTrans" cxnId="{238750FE-A0AA-4613-B6BD-B8C52EE99FE8}">
      <dgm:prSet/>
      <dgm:spPr/>
      <dgm:t>
        <a:bodyPr/>
        <a:lstStyle/>
        <a:p>
          <a:endParaRPr lang="en-US"/>
        </a:p>
      </dgm:t>
    </dgm:pt>
    <dgm:pt modelId="{9555C367-5F5E-47C5-AD84-08615F60B822}" type="sibTrans" cxnId="{238750FE-A0AA-4613-B6BD-B8C52EE99FE8}">
      <dgm:prSet/>
      <dgm:spPr/>
      <dgm:t>
        <a:bodyPr/>
        <a:lstStyle/>
        <a:p>
          <a:endParaRPr lang="en-US"/>
        </a:p>
      </dgm:t>
    </dgm:pt>
    <dgm:pt modelId="{BF6412FA-80E9-4390-B0B4-21C761D82556}">
      <dgm:prSet phldrT="[Text]"/>
      <dgm:spPr/>
      <dgm:t>
        <a:bodyPr/>
        <a:lstStyle/>
        <a:p>
          <a:r>
            <a:rPr lang="en-US" dirty="0" smtClean="0"/>
            <a:t>C++/JAVA/Python </a:t>
          </a:r>
          <a:r>
            <a:rPr lang="en-US" dirty="0"/>
            <a:t>for GUI </a:t>
          </a:r>
        </a:p>
      </dgm:t>
    </dgm:pt>
    <dgm:pt modelId="{84562295-895C-4F39-8300-E25CB696A0C1}" type="parTrans" cxnId="{B8E2665A-7088-480B-9897-12B0D360FB2F}">
      <dgm:prSet/>
      <dgm:spPr/>
      <dgm:t>
        <a:bodyPr/>
        <a:lstStyle/>
        <a:p>
          <a:endParaRPr lang="en-US"/>
        </a:p>
      </dgm:t>
    </dgm:pt>
    <dgm:pt modelId="{27A0031E-8FBE-4547-829E-40A358C2C8F6}" type="sibTrans" cxnId="{B8E2665A-7088-480B-9897-12B0D360FB2F}">
      <dgm:prSet/>
      <dgm:spPr/>
      <dgm:t>
        <a:bodyPr/>
        <a:lstStyle/>
        <a:p>
          <a:endParaRPr lang="en-US"/>
        </a:p>
      </dgm:t>
    </dgm:pt>
    <dgm:pt modelId="{E0A85E55-A812-426C-A013-7BB9868BA896}">
      <dgm:prSet phldrT="[Text]"/>
      <dgm:spPr/>
      <dgm:t>
        <a:bodyPr/>
        <a:lstStyle/>
        <a:p>
          <a:r>
            <a:rPr lang="en-US"/>
            <a:t>MATLAB for risk models</a:t>
          </a:r>
        </a:p>
      </dgm:t>
    </dgm:pt>
    <dgm:pt modelId="{47B3FDD0-DD83-4B7F-ADDD-8CA41E04AA4B}" type="parTrans" cxnId="{6144D1BC-1032-4965-AA78-22AA6DE9F523}">
      <dgm:prSet/>
      <dgm:spPr/>
      <dgm:t>
        <a:bodyPr/>
        <a:lstStyle/>
        <a:p>
          <a:endParaRPr lang="en-US"/>
        </a:p>
      </dgm:t>
    </dgm:pt>
    <dgm:pt modelId="{84322E79-1ED0-4C44-AF0C-8A63BDA81911}" type="sibTrans" cxnId="{6144D1BC-1032-4965-AA78-22AA6DE9F523}">
      <dgm:prSet/>
      <dgm:spPr/>
      <dgm:t>
        <a:bodyPr/>
        <a:lstStyle/>
        <a:p>
          <a:endParaRPr lang="en-US"/>
        </a:p>
      </dgm:t>
    </dgm:pt>
    <dgm:pt modelId="{D5E89126-BAB9-4482-AACF-C46E5DF5ADB9}" type="pres">
      <dgm:prSet presAssocID="{4D4AC529-F308-4769-B58B-BA6AA2C8C5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53036D-5EA0-43B6-80A5-85878387A109}" type="pres">
      <dgm:prSet presAssocID="{B8A02A88-42D2-46C0-8AC7-F41E546E89A6}" presName="composite" presStyleCnt="0"/>
      <dgm:spPr/>
    </dgm:pt>
    <dgm:pt modelId="{84C45BE2-7F26-4B4A-8AA0-39D3A8389C07}" type="pres">
      <dgm:prSet presAssocID="{B8A02A88-42D2-46C0-8AC7-F41E546E89A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63AC94-FF26-433E-BE0D-1090D40F91EC}" type="pres">
      <dgm:prSet presAssocID="{B8A02A88-42D2-46C0-8AC7-F41E546E89A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D69A4-92D1-497C-A22D-956784B598DD}" type="pres">
      <dgm:prSet presAssocID="{04567635-1881-4DA4-AD04-08A46B5C4C56}" presName="sp" presStyleCnt="0"/>
      <dgm:spPr/>
    </dgm:pt>
    <dgm:pt modelId="{9B451E6E-8872-49D7-BA86-6BDE844802FC}" type="pres">
      <dgm:prSet presAssocID="{3E22BC6E-4982-4878-B8BD-46FFAAF7F4A9}" presName="composite" presStyleCnt="0"/>
      <dgm:spPr/>
    </dgm:pt>
    <dgm:pt modelId="{BE52F065-FBD2-4715-9081-5443BDDAFDF6}" type="pres">
      <dgm:prSet presAssocID="{3E22BC6E-4982-4878-B8BD-46FFAAF7F4A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A94F5-A7DA-4B1A-85D5-1EE0B59FC628}" type="pres">
      <dgm:prSet presAssocID="{3E22BC6E-4982-4878-B8BD-46FFAAF7F4A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AB90E9-29F3-44AE-BD1E-29705B006C0C}" type="pres">
      <dgm:prSet presAssocID="{8E4B1B77-D528-4D57-9E80-62EDBB5EA36D}" presName="sp" presStyleCnt="0"/>
      <dgm:spPr/>
    </dgm:pt>
    <dgm:pt modelId="{DBD32738-B231-4D4A-BE54-7E8839E8FA1E}" type="pres">
      <dgm:prSet presAssocID="{4E27C99D-D32C-40E7-AE6B-A422E8CEC183}" presName="composite" presStyleCnt="0"/>
      <dgm:spPr/>
    </dgm:pt>
    <dgm:pt modelId="{1B59D0C5-C711-4DFF-A499-4EDE9EBB4926}" type="pres">
      <dgm:prSet presAssocID="{4E27C99D-D32C-40E7-AE6B-A422E8CEC18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D5698-8048-454E-8E70-2AB9A9D57936}" type="pres">
      <dgm:prSet presAssocID="{4E27C99D-D32C-40E7-AE6B-A422E8CEC18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4A05B8-D7B7-4A6F-BC71-60A70437C576}" srcId="{4D4AC529-F308-4769-B58B-BA6AA2C8C571}" destId="{3E22BC6E-4982-4878-B8BD-46FFAAF7F4A9}" srcOrd="1" destOrd="0" parTransId="{447BF5F2-2871-4C4D-A282-3496BBB8D5B8}" sibTransId="{8E4B1B77-D528-4D57-9E80-62EDBB5EA36D}"/>
    <dgm:cxn modelId="{C92960B3-F133-4E3B-B754-FE5B2F46272C}" type="presOf" srcId="{2B880BB7-DDBB-412E-A350-AB8C37158754}" destId="{F163AC94-FF26-433E-BE0D-1090D40F91EC}" srcOrd="0" destOrd="1" presId="urn:microsoft.com/office/officeart/2005/8/layout/chevron2"/>
    <dgm:cxn modelId="{E2A708D7-3FBA-4AA8-8BD2-223D6AA69CBF}" type="presOf" srcId="{BF6412FA-80E9-4390-B0B4-21C761D82556}" destId="{31AD5698-8048-454E-8E70-2AB9A9D57936}" srcOrd="0" destOrd="0" presId="urn:microsoft.com/office/officeart/2005/8/layout/chevron2"/>
    <dgm:cxn modelId="{B8E2665A-7088-480B-9897-12B0D360FB2F}" srcId="{4E27C99D-D32C-40E7-AE6B-A422E8CEC183}" destId="{BF6412FA-80E9-4390-B0B4-21C761D82556}" srcOrd="0" destOrd="0" parTransId="{84562295-895C-4F39-8300-E25CB696A0C1}" sibTransId="{27A0031E-8FBE-4547-829E-40A358C2C8F6}"/>
    <dgm:cxn modelId="{238750FE-A0AA-4613-B6BD-B8C52EE99FE8}" srcId="{4D4AC529-F308-4769-B58B-BA6AA2C8C571}" destId="{4E27C99D-D32C-40E7-AE6B-A422E8CEC183}" srcOrd="2" destOrd="0" parTransId="{986F0BA9-035E-41B0-8D19-8A7D8A279695}" sibTransId="{9555C367-5F5E-47C5-AD84-08615F60B822}"/>
    <dgm:cxn modelId="{F2C2E0F2-B8FF-49AB-BD70-00D2EE81FFAB}" srcId="{B8A02A88-42D2-46C0-8AC7-F41E546E89A6}" destId="{2B880BB7-DDBB-412E-A350-AB8C37158754}" srcOrd="1" destOrd="0" parTransId="{D9B99832-55DF-4799-9CC4-F662694583A4}" sibTransId="{2B881640-0882-4957-A0C1-ABF2238E1D1A}"/>
    <dgm:cxn modelId="{93342CA9-E776-409D-81D9-809CA9636CF7}" type="presOf" srcId="{6C54BE60-3ED1-45D8-881D-83431CAF6D95}" destId="{49BA94F5-A7DA-4B1A-85D5-1EE0B59FC628}" srcOrd="0" destOrd="1" presId="urn:microsoft.com/office/officeart/2005/8/layout/chevron2"/>
    <dgm:cxn modelId="{C40E019C-2DDC-4FF3-9821-C34AE0D7A8D4}" type="presOf" srcId="{231A530D-2B78-424D-8AE4-781411B010A3}" destId="{F163AC94-FF26-433E-BE0D-1090D40F91EC}" srcOrd="0" destOrd="0" presId="urn:microsoft.com/office/officeart/2005/8/layout/chevron2"/>
    <dgm:cxn modelId="{75A69EDE-EBA7-4A5E-8CD4-8695D11136FD}" type="presOf" srcId="{B8A02A88-42D2-46C0-8AC7-F41E546E89A6}" destId="{84C45BE2-7F26-4B4A-8AA0-39D3A8389C07}" srcOrd="0" destOrd="0" presId="urn:microsoft.com/office/officeart/2005/8/layout/chevron2"/>
    <dgm:cxn modelId="{C2096B4D-146E-4923-928A-97E26B290513}" type="presOf" srcId="{4E27C99D-D32C-40E7-AE6B-A422E8CEC183}" destId="{1B59D0C5-C711-4DFF-A499-4EDE9EBB4926}" srcOrd="0" destOrd="0" presId="urn:microsoft.com/office/officeart/2005/8/layout/chevron2"/>
    <dgm:cxn modelId="{1C6389AD-D419-4973-A504-CB0C6D9F1553}" type="presOf" srcId="{1F81A421-ED71-47A7-A6AE-DB449B6ADC88}" destId="{49BA94F5-A7DA-4B1A-85D5-1EE0B59FC628}" srcOrd="0" destOrd="0" presId="urn:microsoft.com/office/officeart/2005/8/layout/chevron2"/>
    <dgm:cxn modelId="{D0265276-5CED-43BC-A8B9-DC553106212D}" srcId="{3E22BC6E-4982-4878-B8BD-46FFAAF7F4A9}" destId="{1F81A421-ED71-47A7-A6AE-DB449B6ADC88}" srcOrd="0" destOrd="0" parTransId="{88006F42-24C1-40E5-B2EF-340AD930FC57}" sibTransId="{FAACA9EC-0906-42FE-B3A6-C39C3DD62ED9}"/>
    <dgm:cxn modelId="{F399DEB0-4476-46A4-B995-DA857D31BA25}" type="presOf" srcId="{4D4AC529-F308-4769-B58B-BA6AA2C8C571}" destId="{D5E89126-BAB9-4482-AACF-C46E5DF5ADB9}" srcOrd="0" destOrd="0" presId="urn:microsoft.com/office/officeart/2005/8/layout/chevron2"/>
    <dgm:cxn modelId="{65E35974-425D-4BB4-8F69-304C8C4FA0F0}" srcId="{B8A02A88-42D2-46C0-8AC7-F41E546E89A6}" destId="{231A530D-2B78-424D-8AE4-781411B010A3}" srcOrd="0" destOrd="0" parTransId="{EBA15C4A-8E4E-4BF9-981A-D8B47AE04C2C}" sibTransId="{B3E6BB1A-B8FC-427D-AC91-43B1604E91AB}"/>
    <dgm:cxn modelId="{BFFE8AB5-346C-4D65-A504-6D52BFF4689A}" srcId="{4D4AC529-F308-4769-B58B-BA6AA2C8C571}" destId="{B8A02A88-42D2-46C0-8AC7-F41E546E89A6}" srcOrd="0" destOrd="0" parTransId="{11490ED3-EEE9-4170-8786-21150198DA09}" sibTransId="{04567635-1881-4DA4-AD04-08A46B5C4C56}"/>
    <dgm:cxn modelId="{780DEF06-D4F9-4CF4-88C5-BF5534E56D78}" type="presOf" srcId="{3E22BC6E-4982-4878-B8BD-46FFAAF7F4A9}" destId="{BE52F065-FBD2-4715-9081-5443BDDAFDF6}" srcOrd="0" destOrd="0" presId="urn:microsoft.com/office/officeart/2005/8/layout/chevron2"/>
    <dgm:cxn modelId="{6144D1BC-1032-4965-AA78-22AA6DE9F523}" srcId="{4E27C99D-D32C-40E7-AE6B-A422E8CEC183}" destId="{E0A85E55-A812-426C-A013-7BB9868BA896}" srcOrd="1" destOrd="0" parTransId="{47B3FDD0-DD83-4B7F-ADDD-8CA41E04AA4B}" sibTransId="{84322E79-1ED0-4C44-AF0C-8A63BDA81911}"/>
    <dgm:cxn modelId="{36FE5F21-7D14-4892-A07D-C5F68C69832B}" type="presOf" srcId="{E0A85E55-A812-426C-A013-7BB9868BA896}" destId="{31AD5698-8048-454E-8E70-2AB9A9D57936}" srcOrd="0" destOrd="1" presId="urn:microsoft.com/office/officeart/2005/8/layout/chevron2"/>
    <dgm:cxn modelId="{8D9EA5B3-F89E-475A-A6D9-4F56BA8E3F2C}" srcId="{3E22BC6E-4982-4878-B8BD-46FFAAF7F4A9}" destId="{6C54BE60-3ED1-45D8-881D-83431CAF6D95}" srcOrd="1" destOrd="0" parTransId="{5E7BB0F0-842F-4F3F-960D-AF2D2EB964BB}" sibTransId="{32AF4882-06DB-4C6F-A732-63687DAD4013}"/>
    <dgm:cxn modelId="{EDEA3A3D-77A3-4C70-B8E0-6A67797827EC}" type="presParOf" srcId="{D5E89126-BAB9-4482-AACF-C46E5DF5ADB9}" destId="{E753036D-5EA0-43B6-80A5-85878387A109}" srcOrd="0" destOrd="0" presId="urn:microsoft.com/office/officeart/2005/8/layout/chevron2"/>
    <dgm:cxn modelId="{F371DE36-1F3A-488B-8499-EB5747F959BB}" type="presParOf" srcId="{E753036D-5EA0-43B6-80A5-85878387A109}" destId="{84C45BE2-7F26-4B4A-8AA0-39D3A8389C07}" srcOrd="0" destOrd="0" presId="urn:microsoft.com/office/officeart/2005/8/layout/chevron2"/>
    <dgm:cxn modelId="{25A70D2D-97D0-4E08-A908-1DC735DC7C92}" type="presParOf" srcId="{E753036D-5EA0-43B6-80A5-85878387A109}" destId="{F163AC94-FF26-433E-BE0D-1090D40F91EC}" srcOrd="1" destOrd="0" presId="urn:microsoft.com/office/officeart/2005/8/layout/chevron2"/>
    <dgm:cxn modelId="{208AD302-C9C9-4B7F-9F71-F78450CAC6E2}" type="presParOf" srcId="{D5E89126-BAB9-4482-AACF-C46E5DF5ADB9}" destId="{694D69A4-92D1-497C-A22D-956784B598DD}" srcOrd="1" destOrd="0" presId="urn:microsoft.com/office/officeart/2005/8/layout/chevron2"/>
    <dgm:cxn modelId="{F957AB6E-C5A5-4DE5-87A8-045390B26F2F}" type="presParOf" srcId="{D5E89126-BAB9-4482-AACF-C46E5DF5ADB9}" destId="{9B451E6E-8872-49D7-BA86-6BDE844802FC}" srcOrd="2" destOrd="0" presId="urn:microsoft.com/office/officeart/2005/8/layout/chevron2"/>
    <dgm:cxn modelId="{E588711C-1627-4C51-951F-4C58408C1790}" type="presParOf" srcId="{9B451E6E-8872-49D7-BA86-6BDE844802FC}" destId="{BE52F065-FBD2-4715-9081-5443BDDAFDF6}" srcOrd="0" destOrd="0" presId="urn:microsoft.com/office/officeart/2005/8/layout/chevron2"/>
    <dgm:cxn modelId="{227BD082-9332-4B5B-BBC4-97F96D05B152}" type="presParOf" srcId="{9B451E6E-8872-49D7-BA86-6BDE844802FC}" destId="{49BA94F5-A7DA-4B1A-85D5-1EE0B59FC628}" srcOrd="1" destOrd="0" presId="urn:microsoft.com/office/officeart/2005/8/layout/chevron2"/>
    <dgm:cxn modelId="{147E7159-F751-40E3-95DE-6EED2828EDAA}" type="presParOf" srcId="{D5E89126-BAB9-4482-AACF-C46E5DF5ADB9}" destId="{BDAB90E9-29F3-44AE-BD1E-29705B006C0C}" srcOrd="3" destOrd="0" presId="urn:microsoft.com/office/officeart/2005/8/layout/chevron2"/>
    <dgm:cxn modelId="{7C23AB3C-67BA-42BD-BE06-2329C604A6E9}" type="presParOf" srcId="{D5E89126-BAB9-4482-AACF-C46E5DF5ADB9}" destId="{DBD32738-B231-4D4A-BE54-7E8839E8FA1E}" srcOrd="4" destOrd="0" presId="urn:microsoft.com/office/officeart/2005/8/layout/chevron2"/>
    <dgm:cxn modelId="{C8A63161-4054-454A-8D52-6018F0AAD154}" type="presParOf" srcId="{DBD32738-B231-4D4A-BE54-7E8839E8FA1E}" destId="{1B59D0C5-C711-4DFF-A499-4EDE9EBB4926}" srcOrd="0" destOrd="0" presId="urn:microsoft.com/office/officeart/2005/8/layout/chevron2"/>
    <dgm:cxn modelId="{8CBE8300-0AD2-49C8-A6E0-CE83C445AD8A}" type="presParOf" srcId="{DBD32738-B231-4D4A-BE54-7E8839E8FA1E}" destId="{31AD5698-8048-454E-8E70-2AB9A9D5793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45BE2-7F26-4B4A-8AA0-39D3A8389C07}">
      <dsp:nvSpPr>
        <dsp:cNvPr id="0" name=""/>
        <dsp:cNvSpPr/>
      </dsp:nvSpPr>
      <dsp:spPr>
        <a:xfrm rot="5400000">
          <a:off x="-250385" y="252813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Interface</a:t>
          </a:r>
        </a:p>
      </dsp:txBody>
      <dsp:txXfrm rot="-5400000">
        <a:off x="1" y="586661"/>
        <a:ext cx="1168465" cy="500771"/>
      </dsp:txXfrm>
    </dsp:sp>
    <dsp:sp modelId="{F163AC94-FF26-433E-BE0D-1090D40F91EC}">
      <dsp:nvSpPr>
        <dsp:cNvPr id="0" name=""/>
        <dsp:cNvSpPr/>
      </dsp:nvSpPr>
      <dsp:spPr>
        <a:xfrm rot="5400000">
          <a:off x="4156530" y="-2985637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err="1"/>
            <a:t>OneTick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/>
            <a:t>Database/SQL				</a:t>
          </a:r>
        </a:p>
      </dsp:txBody>
      <dsp:txXfrm rot="-5400000">
        <a:off x="1168465" y="55393"/>
        <a:ext cx="7008169" cy="979073"/>
      </dsp:txXfrm>
    </dsp:sp>
    <dsp:sp modelId="{BE52F065-FBD2-4715-9081-5443BDDAFDF6}">
      <dsp:nvSpPr>
        <dsp:cNvPr id="0" name=""/>
        <dsp:cNvSpPr/>
      </dsp:nvSpPr>
      <dsp:spPr>
        <a:xfrm rot="5400000">
          <a:off x="-250385" y="1728754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Modeling</a:t>
          </a:r>
        </a:p>
      </dsp:txBody>
      <dsp:txXfrm rot="-5400000">
        <a:off x="1" y="2062602"/>
        <a:ext cx="1168465" cy="500771"/>
      </dsp:txXfrm>
    </dsp:sp>
    <dsp:sp modelId="{49BA94F5-A7DA-4B1A-85D5-1EE0B59FC628}">
      <dsp:nvSpPr>
        <dsp:cNvPr id="0" name=""/>
        <dsp:cNvSpPr/>
      </dsp:nvSpPr>
      <dsp:spPr>
        <a:xfrm rot="5400000">
          <a:off x="4156530" y="-1509696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/>
            <a:t>VAR Model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/>
            <a:t>Risk Preference Differentiating</a:t>
          </a:r>
        </a:p>
      </dsp:txBody>
      <dsp:txXfrm rot="-5400000">
        <a:off x="1168465" y="1531334"/>
        <a:ext cx="7008169" cy="979073"/>
      </dsp:txXfrm>
    </dsp:sp>
    <dsp:sp modelId="{1B59D0C5-C711-4DFF-A499-4EDE9EBB4926}">
      <dsp:nvSpPr>
        <dsp:cNvPr id="0" name=""/>
        <dsp:cNvSpPr/>
      </dsp:nvSpPr>
      <dsp:spPr>
        <a:xfrm rot="5400000">
          <a:off x="-250385" y="3204696"/>
          <a:ext cx="1669236" cy="11684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Execution</a:t>
          </a:r>
        </a:p>
      </dsp:txBody>
      <dsp:txXfrm rot="-5400000">
        <a:off x="1" y="3538544"/>
        <a:ext cx="1168465" cy="500771"/>
      </dsp:txXfrm>
    </dsp:sp>
    <dsp:sp modelId="{31AD5698-8048-454E-8E70-2AB9A9D57936}">
      <dsp:nvSpPr>
        <dsp:cNvPr id="0" name=""/>
        <dsp:cNvSpPr/>
      </dsp:nvSpPr>
      <dsp:spPr>
        <a:xfrm rot="5400000">
          <a:off x="4156530" y="-33754"/>
          <a:ext cx="1085003" cy="706113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C++/JAVA/Python </a:t>
          </a:r>
          <a:r>
            <a:rPr lang="en-US" sz="3000" kern="1200" dirty="0"/>
            <a:t>for GUI 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/>
            <a:t>MATLAB for risk models</a:t>
          </a:r>
        </a:p>
      </dsp:txBody>
      <dsp:txXfrm rot="-5400000">
        <a:off x="1168465" y="3007276"/>
        <a:ext cx="7008169" cy="979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B556F-649B-478A-90C1-4F55498CA17D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D1185-2DAE-4999-B371-5D2317A44A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4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D1185-2DAE-4999-B371-5D2317A44AF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34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D751F59-E556-4D4D-82EF-C48325843DB9}" type="datetimeFigureOut">
              <a:rPr lang="en-US" smtClean="0"/>
              <a:pPr/>
              <a:t>5/3/2011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65625FD-5C1B-4EE5-A570-E9D0F87D96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057400"/>
            <a:ext cx="8077200" cy="1673352"/>
          </a:xfrm>
        </p:spPr>
        <p:txBody>
          <a:bodyPr/>
          <a:lstStyle/>
          <a:p>
            <a:r>
              <a:rPr lang="en-US" dirty="0" smtClean="0"/>
              <a:t>Portfolio Risk Management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453384"/>
            <a:ext cx="8077200" cy="111861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C000"/>
                </a:solidFill>
                <a:latin typeface="+mj-lt"/>
              </a:rPr>
              <a:t>Nirali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 Shah</a:t>
            </a:r>
          </a:p>
          <a:p>
            <a:r>
              <a:rPr lang="en-US" sz="3200" dirty="0" err="1" smtClean="0">
                <a:solidFill>
                  <a:srgbClr val="FFC000"/>
                </a:solidFill>
                <a:latin typeface="+mj-lt"/>
              </a:rPr>
              <a:t>Zixuan</a:t>
            </a:r>
            <a:r>
              <a:rPr lang="en-US" sz="3200" dirty="0" smtClean="0">
                <a:solidFill>
                  <a:srgbClr val="FFC000"/>
                </a:solidFill>
                <a:latin typeface="+mj-lt"/>
              </a:rPr>
              <a:t>(Shin) Liu</a:t>
            </a:r>
            <a:endParaRPr lang="en-US" sz="32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744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Objective is to </a:t>
            </a:r>
            <a:r>
              <a:rPr lang="en-US" dirty="0" smtClean="0"/>
              <a:t>enhance functionality of the company software, use it to model </a:t>
            </a:r>
            <a:r>
              <a:rPr lang="en-US" dirty="0" smtClean="0"/>
              <a:t>risk for a simple linear portfolio and then move on to more complicated models</a:t>
            </a:r>
          </a:p>
          <a:p>
            <a:r>
              <a:rPr lang="en-US" dirty="0" smtClean="0"/>
              <a:t>Primary requirements is fast running time, high accuracy, efficiency and low cost </a:t>
            </a:r>
          </a:p>
          <a:p>
            <a:r>
              <a:rPr lang="en-US" dirty="0" smtClean="0"/>
              <a:t>It is a collaborative project with </a:t>
            </a:r>
            <a:r>
              <a:rPr lang="en-US" dirty="0" err="1" smtClean="0"/>
              <a:t>OneMarketData</a:t>
            </a:r>
            <a:r>
              <a:rPr lang="en-US" dirty="0" smtClean="0"/>
              <a:t> and the team will either use their software or write a program using their software as a starting point</a:t>
            </a:r>
          </a:p>
          <a:p>
            <a:r>
              <a:rPr lang="en-US" dirty="0" smtClean="0"/>
              <a:t>Student requirements: Basic knowledge of stochastic calculus, probability and statistics and essential financial concepts</a:t>
            </a:r>
          </a:p>
          <a:p>
            <a:r>
              <a:rPr lang="en-US" dirty="0" smtClean="0"/>
              <a:t>Programming language: C</a:t>
            </a:r>
            <a:r>
              <a:rPr lang="en-US" dirty="0" smtClean="0"/>
              <a:t>++, MATLAB, Java, Python</a:t>
            </a:r>
            <a:endParaRPr lang="en-US" dirty="0" smtClean="0"/>
          </a:p>
          <a:p>
            <a:r>
              <a:rPr lang="en-US" dirty="0" smtClean="0"/>
              <a:t>Project is really interesting and the team looks forward to completing it.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96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http</a:t>
            </a:r>
            <a:r>
              <a:rPr lang="en-US" dirty="0"/>
              <a:t>://www.palisade.com/devkits/rdk.asp</a:t>
            </a:r>
          </a:p>
          <a:p>
            <a:r>
              <a:rPr lang="en-US" dirty="0" smtClean="0"/>
              <a:t>http</a:t>
            </a:r>
            <a:r>
              <a:rPr lang="en-US" dirty="0"/>
              <a:t>://ezinearticles.com/?Matlab-For-Finance&amp;id=3794670</a:t>
            </a:r>
          </a:p>
          <a:p>
            <a:r>
              <a:rPr lang="en-US" dirty="0" smtClean="0"/>
              <a:t>http</a:t>
            </a:r>
            <a:r>
              <a:rPr lang="en-US" dirty="0"/>
              <a:t>://www.mathworks.com/computational-finance/technicalliterature.html</a:t>
            </a:r>
          </a:p>
          <a:p>
            <a:r>
              <a:rPr lang="en-US" dirty="0" smtClean="0"/>
              <a:t>http</a:t>
            </a:r>
            <a:r>
              <a:rPr lang="en-US" dirty="0"/>
              <a:t>://www.springerlink.com/content/u03574n64401l7t1/ </a:t>
            </a:r>
          </a:p>
          <a:p>
            <a:r>
              <a:rPr lang="en-US" dirty="0" smtClean="0"/>
              <a:t>http</a:t>
            </a:r>
            <a:r>
              <a:rPr lang="en-US" dirty="0"/>
              <a:t>://books.google.com/books?hl=en&amp;lr=&amp;id=e9GWUsQkPNMC&amp;oi=fnd&amp;pg=PA1&amp;dq=Monte+Carlo+Simulation+Modeling+in+finance&amp;ots=_m7BarXobZ&amp;sig=-cz89TQk3c4jrY-0c2r4w54oN-w#v=onepage&amp;q=Monte%20Carlo%20Simulation%20Modeling%20in%20finance&amp;f=false </a:t>
            </a:r>
          </a:p>
          <a:p>
            <a:r>
              <a:rPr lang="en-US" dirty="0" smtClean="0"/>
              <a:t>http</a:t>
            </a:r>
            <a:r>
              <a:rPr lang="en-US" dirty="0"/>
              <a:t>://books.google.com/books?id=1aEoO2Y7PdsC&amp;dq=Monte+Carlo+Simulation+Modeling+in+finance&amp;lr=&amp;source=gbs_similarbooks_s&amp;cad=1</a:t>
            </a:r>
          </a:p>
          <a:p>
            <a:r>
              <a:rPr lang="en-US" dirty="0" err="1" smtClean="0"/>
              <a:t>Dentcheva</a:t>
            </a:r>
            <a:r>
              <a:rPr lang="en-US" dirty="0" smtClean="0"/>
              <a:t> </a:t>
            </a:r>
            <a:r>
              <a:rPr lang="en-US" dirty="0"/>
              <a:t>&amp; </a:t>
            </a:r>
            <a:r>
              <a:rPr lang="en-US" dirty="0" err="1"/>
              <a:t>Ruszczyński</a:t>
            </a:r>
            <a:r>
              <a:rPr lang="en-US" dirty="0"/>
              <a:t> Portfolio Optimization with Risk Control by Stochastic Dominance </a:t>
            </a:r>
            <a:r>
              <a:rPr lang="en-US" dirty="0" smtClean="0"/>
              <a:t>Constraints</a:t>
            </a:r>
          </a:p>
          <a:p>
            <a:r>
              <a:rPr lang="en-US" dirty="0" smtClean="0"/>
              <a:t>http</a:t>
            </a:r>
            <a:r>
              <a:rPr lang="en-US" dirty="0"/>
              <a:t>://www.onetick.com/web1/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3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</a:t>
            </a:r>
            <a:r>
              <a:rPr lang="en-US" sz="8000" dirty="0" smtClean="0"/>
              <a:t>Q&amp;A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942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30409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Technology has revolutionized financial transactions. Now, one touch and you can probably conduct around 10,000 trades in a minute. </a:t>
            </a:r>
          </a:p>
          <a:p>
            <a:r>
              <a:rPr lang="en-US" dirty="0"/>
              <a:t>Arbitrage opportunities have always been fleeting and now with the advent of technology they </a:t>
            </a:r>
            <a:r>
              <a:rPr lang="en-US" dirty="0" err="1"/>
              <a:t>dissappear</a:t>
            </a:r>
            <a:r>
              <a:rPr lang="en-US" dirty="0"/>
              <a:t> at the speed of light. </a:t>
            </a:r>
          </a:p>
          <a:p>
            <a:r>
              <a:rPr lang="en-US" dirty="0"/>
              <a:t>This is where Financial software engineers come in. There are very few people who are equipped with a strong understanding of both finance and computer engineering. </a:t>
            </a:r>
          </a:p>
          <a:p>
            <a:r>
              <a:rPr lang="en-US" dirty="0"/>
              <a:t>As you may have guessed, with low supply and high demand this field has a lot of opportunities. </a:t>
            </a:r>
          </a:p>
          <a:p>
            <a:r>
              <a:rPr lang="en-US" dirty="0"/>
              <a:t>Stevens provides us the exceptional opportunity to collaborate with Quantitative Finance majors to work on the project. </a:t>
            </a:r>
          </a:p>
          <a:p>
            <a:r>
              <a:rPr lang="en-US" dirty="0"/>
              <a:t>Further , we have the opportunity to collaborate with </a:t>
            </a:r>
            <a:r>
              <a:rPr lang="en-US" dirty="0" err="1"/>
              <a:t>OneMarketData</a:t>
            </a:r>
            <a:r>
              <a:rPr lang="en-US" dirty="0"/>
              <a:t>, a financial software management and analysis company, to enhance functionality of their </a:t>
            </a:r>
            <a:r>
              <a:rPr lang="en-US" dirty="0" smtClean="0"/>
              <a:t>software, </a:t>
            </a:r>
            <a:r>
              <a:rPr lang="en-US" dirty="0"/>
              <a:t>use it to model risk for a simple linear portfolio and then move on to more complicated </a:t>
            </a:r>
            <a:r>
              <a:rPr lang="en-US" dirty="0" smtClean="0"/>
              <a:t>models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Techical</a:t>
            </a:r>
            <a:r>
              <a:rPr lang="en-US" dirty="0" smtClean="0"/>
              <a:t> Information: Fundamental Description of the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user interface where clients and construct simple portfolios and their risk preferences</a:t>
            </a:r>
          </a:p>
          <a:p>
            <a:r>
              <a:rPr lang="en-US" dirty="0" smtClean="0"/>
              <a:t>Through the parameters they input the software can generate an appropriate maximum risk exposure (benchmark) of the portfolio.</a:t>
            </a:r>
          </a:p>
          <a:p>
            <a:r>
              <a:rPr lang="en-US" dirty="0" smtClean="0"/>
              <a:t>The risk functions will be built on the ONETICK interface by </a:t>
            </a:r>
            <a:r>
              <a:rPr lang="en-US" dirty="0" err="1" smtClean="0"/>
              <a:t>OneMarketData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1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Techical</a:t>
            </a:r>
            <a:r>
              <a:rPr lang="en-US" dirty="0" smtClean="0"/>
              <a:t> Information: Fundamental Description of the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b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80772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Technical Description of the Design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2624705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78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Mathematical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Bracket of Asset Returns</a:t>
            </a:r>
          </a:p>
          <a:p>
            <a:pPr>
              <a:buNone/>
            </a:pPr>
            <a:r>
              <a:rPr lang="en-US" dirty="0" smtClean="0"/>
              <a:t>            R(x) = R1x1 + R2x2 +· · ·+ </a:t>
            </a:r>
            <a:r>
              <a:rPr lang="en-US" dirty="0" err="1" smtClean="0"/>
              <a:t>Rn</a:t>
            </a:r>
            <a:r>
              <a:rPr lang="en-US" dirty="0" smtClean="0"/>
              <a:t> </a:t>
            </a:r>
            <a:r>
              <a:rPr lang="en-US" dirty="0" err="1" smtClean="0"/>
              <a:t>xn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 T</a:t>
            </a:r>
            <a:r>
              <a:rPr lang="en-US" dirty="0" smtClean="0"/>
              <a:t>he set of possible asset allocations is defined as follows:</a:t>
            </a:r>
          </a:p>
          <a:p>
            <a:pPr>
              <a:buNone/>
            </a:pPr>
            <a:r>
              <a:rPr lang="en-US" sz="2800" dirty="0" smtClean="0"/>
              <a:t>X = {x ∈ </a:t>
            </a:r>
            <a:r>
              <a:rPr lang="en-US" sz="2800" dirty="0" err="1" smtClean="0"/>
              <a:t>Rn</a:t>
            </a:r>
            <a:r>
              <a:rPr lang="en-US" sz="2800" dirty="0" smtClean="0"/>
              <a:t> : x1 + x2 +· · ·+ </a:t>
            </a:r>
            <a:r>
              <a:rPr lang="en-US" sz="2800" dirty="0" err="1" smtClean="0"/>
              <a:t>xn</a:t>
            </a:r>
            <a:r>
              <a:rPr lang="en-US" sz="2800" dirty="0" smtClean="0"/>
              <a:t> = 1, x j ≥ 0, j = 1, 2, . . . , n}.</a:t>
            </a:r>
          </a:p>
          <a:p>
            <a:r>
              <a:rPr lang="en-US" sz="2800" dirty="0" smtClean="0"/>
              <a:t>The mean–risk portfolio optimization problem is formulated as follows:</a:t>
            </a:r>
          </a:p>
          <a:p>
            <a:pPr>
              <a:buNone/>
            </a:pPr>
            <a:r>
              <a:rPr lang="en-US" sz="2800" b="1" dirty="0" smtClean="0"/>
              <a:t>                maximize </a:t>
            </a:r>
            <a:r>
              <a:rPr lang="en-US" sz="2800" b="1" dirty="0" err="1" smtClean="0"/>
              <a:t>x∈X</a:t>
            </a:r>
            <a:r>
              <a:rPr lang="en-US" sz="2800" b="1" dirty="0" smtClean="0"/>
              <a:t>  -&gt; E[R(x)] − </a:t>
            </a:r>
            <a:r>
              <a:rPr lang="en-US" sz="2800" b="1" dirty="0" err="1" smtClean="0"/>
              <a:t>λυ</a:t>
            </a:r>
            <a:r>
              <a:rPr lang="en-US" sz="2800" b="1" dirty="0" smtClean="0"/>
              <a:t>[R(x)].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 Here, λ is a nonnegative parameter representing our desirable exchange rate of mean</a:t>
            </a:r>
            <a:br>
              <a:rPr lang="en-US" sz="2800" dirty="0" smtClean="0"/>
            </a:br>
            <a:r>
              <a:rPr lang="en-US" sz="2800" dirty="0" smtClean="0"/>
              <a:t>for risk</a:t>
            </a:r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5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Expectations/Objectives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Objective: To assess risk exposure level for a given portfolio according to each </a:t>
            </a:r>
            <a:r>
              <a:rPr lang="en-US" sz="2800" dirty="0" err="1" smtClean="0"/>
              <a:t>clients’s</a:t>
            </a:r>
            <a:r>
              <a:rPr lang="en-US" sz="2800" dirty="0" smtClean="0"/>
              <a:t> unique preferences. </a:t>
            </a:r>
          </a:p>
          <a:p>
            <a:r>
              <a:rPr lang="en-US" sz="2800" dirty="0" smtClean="0"/>
              <a:t>Performance Expectations:</a:t>
            </a:r>
          </a:p>
          <a:p>
            <a:pPr lvl="1"/>
            <a:r>
              <a:rPr lang="en-US" dirty="0" smtClean="0"/>
              <a:t>Running time: Running time for each update should be less than </a:t>
            </a:r>
            <a:r>
              <a:rPr lang="en-US" dirty="0" smtClean="0"/>
              <a:t>1</a:t>
            </a:r>
            <a:r>
              <a:rPr lang="en-US" dirty="0" smtClean="0">
                <a:latin typeface="Calibri"/>
                <a:cs typeface="Calibri"/>
              </a:rPr>
              <a:t>µs</a:t>
            </a:r>
            <a:r>
              <a:rPr lang="en-US" dirty="0" smtClean="0">
                <a:latin typeface="Calibri"/>
                <a:cs typeface="Calibri"/>
              </a:rPr>
              <a:t>. </a:t>
            </a:r>
            <a:endParaRPr lang="en-US" dirty="0" smtClean="0"/>
          </a:p>
          <a:p>
            <a:pPr lvl="1"/>
            <a:r>
              <a:rPr lang="en-US" dirty="0" smtClean="0"/>
              <a:t>Accuracy: Based on the client’s requirements, the software should be able to minimize risk and maximize return in accordance with the Markowitz Theory. </a:t>
            </a:r>
          </a:p>
          <a:p>
            <a:pPr lvl="1"/>
            <a:r>
              <a:rPr lang="en-US" dirty="0" smtClean="0"/>
              <a:t>Efficiency: must run all day without crashing, </a:t>
            </a:r>
          </a:p>
          <a:p>
            <a:pPr lvl="1"/>
            <a:r>
              <a:rPr lang="en-US" dirty="0" smtClean="0"/>
              <a:t>Cost: Priced less than or equal to market value initially to attract clients.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0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Active Portfolio Management: A quantitative approach for Providing Superior returns and Controlling Risk </a:t>
            </a:r>
            <a:endParaRPr lang="en-US" dirty="0" smtClean="0"/>
          </a:p>
          <a:p>
            <a:r>
              <a:rPr lang="en-US" dirty="0"/>
              <a:t>Investment Banking, Leveraged Buyouts and Mergers and </a:t>
            </a:r>
            <a:r>
              <a:rPr lang="en-US" dirty="0" smtClean="0"/>
              <a:t>Acquisitions</a:t>
            </a:r>
          </a:p>
          <a:p>
            <a:r>
              <a:rPr lang="en-US" dirty="0"/>
              <a:t>Combining Probability Distributions From Experts in Risk </a:t>
            </a:r>
            <a:r>
              <a:rPr lang="en-US" dirty="0" smtClean="0"/>
              <a:t>Analysis</a:t>
            </a:r>
          </a:p>
          <a:p>
            <a:r>
              <a:rPr lang="en-US" dirty="0" err="1" smtClean="0"/>
              <a:t>KhanAcademy</a:t>
            </a:r>
            <a:r>
              <a:rPr lang="en-US" dirty="0" smtClean="0"/>
              <a:t>, Google Scholar and </a:t>
            </a:r>
            <a:r>
              <a:rPr lang="en-US" dirty="0" smtClean="0"/>
              <a:t>Wikipedia</a:t>
            </a:r>
          </a:p>
          <a:p>
            <a:r>
              <a:rPr lang="en-US" dirty="0" err="1" smtClean="0"/>
              <a:t>OneTick</a:t>
            </a:r>
            <a:r>
              <a:rPr lang="en-US" dirty="0" smtClean="0"/>
              <a:t>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Evaluation of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Good</a:t>
            </a:r>
            <a:r>
              <a:rPr lang="en-US" dirty="0" smtClean="0"/>
              <a:t>: </a:t>
            </a:r>
            <a:r>
              <a:rPr lang="en-US" dirty="0"/>
              <a:t>This is a very good project because in spite of its complexities, it gives the team members an opportunity to gain valuable knowledge in this growing industry. </a:t>
            </a:r>
            <a:endParaRPr lang="en-US" dirty="0" smtClean="0"/>
          </a:p>
          <a:p>
            <a:r>
              <a:rPr lang="en-US" b="1" dirty="0" smtClean="0"/>
              <a:t>Scary</a:t>
            </a:r>
            <a:r>
              <a:rPr lang="en-US" dirty="0" smtClean="0"/>
              <a:t>: </a:t>
            </a:r>
            <a:r>
              <a:rPr lang="en-US" dirty="0"/>
              <a:t>. Learning the company’s software, gaining an in-depth understanding of the finance required for this project, and implementing the knowledge into a C++ code will be the scariest part of the project. </a:t>
            </a:r>
            <a:endParaRPr lang="en-US" dirty="0" smtClean="0"/>
          </a:p>
          <a:p>
            <a:r>
              <a:rPr lang="en-US" b="1" dirty="0" smtClean="0"/>
              <a:t>Fun</a:t>
            </a:r>
            <a:r>
              <a:rPr lang="en-US" dirty="0" smtClean="0"/>
              <a:t>: Working with QF  majors and crossing the bridge between finance and engineering will be fun. </a:t>
            </a:r>
          </a:p>
          <a:p>
            <a:r>
              <a:rPr lang="en-US" b="1" dirty="0" smtClean="0"/>
              <a:t>Funding</a:t>
            </a:r>
            <a:r>
              <a:rPr lang="en-US" dirty="0" smtClean="0"/>
              <a:t>: Our project will be conducted with </a:t>
            </a:r>
            <a:r>
              <a:rPr lang="en-US" dirty="0" err="1" smtClean="0"/>
              <a:t>OneMarketData</a:t>
            </a:r>
            <a:r>
              <a:rPr lang="en-US" dirty="0" smtClean="0"/>
              <a:t>, therefore we will not require extra funding.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7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182</TotalTime>
  <Words>726</Words>
  <Application>Microsoft Office PowerPoint</Application>
  <PresentationFormat>On-screen Show (4:3)</PresentationFormat>
  <Paragraphs>73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Portfolio Risk Management Software</vt:lpstr>
      <vt:lpstr>Introduction</vt:lpstr>
      <vt:lpstr>Techical Information: Fundamental Description of the Design</vt:lpstr>
      <vt:lpstr>Techical Information: Fundamental Description of the Design</vt:lpstr>
      <vt:lpstr>Technical Description of the Design</vt:lpstr>
      <vt:lpstr>Mathematical Principles</vt:lpstr>
      <vt:lpstr>Performance Expectations/Objectives</vt:lpstr>
      <vt:lpstr>Background Information</vt:lpstr>
      <vt:lpstr>Critical Evaluation of the Project</vt:lpstr>
      <vt:lpstr>Summary</vt:lpstr>
      <vt:lpstr>References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Management</dc:title>
  <dc:creator>Class2013</dc:creator>
  <cp:lastModifiedBy>Class2013</cp:lastModifiedBy>
  <cp:revision>18</cp:revision>
  <dcterms:created xsi:type="dcterms:W3CDTF">2011-05-03T03:15:13Z</dcterms:created>
  <dcterms:modified xsi:type="dcterms:W3CDTF">2011-05-04T01:24:48Z</dcterms:modified>
</cp:coreProperties>
</file>