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5"/>
  </p:notesMasterIdLst>
  <p:sldIdLst>
    <p:sldId id="256" r:id="rId2"/>
    <p:sldId id="257" r:id="rId3"/>
    <p:sldId id="258" r:id="rId4"/>
    <p:sldId id="265" r:id="rId5"/>
    <p:sldId id="270" r:id="rId6"/>
    <p:sldId id="271" r:id="rId7"/>
    <p:sldId id="272" r:id="rId8"/>
    <p:sldId id="273" r:id="rId9"/>
    <p:sldId id="301" r:id="rId10"/>
    <p:sldId id="297" r:id="rId11"/>
    <p:sldId id="298" r:id="rId12"/>
    <p:sldId id="325" r:id="rId13"/>
    <p:sldId id="259" r:id="rId14"/>
    <p:sldId id="308" r:id="rId15"/>
    <p:sldId id="309" r:id="rId16"/>
    <p:sldId id="310" r:id="rId17"/>
    <p:sldId id="311" r:id="rId18"/>
    <p:sldId id="317" r:id="rId19"/>
    <p:sldId id="316" r:id="rId20"/>
    <p:sldId id="319" r:id="rId21"/>
    <p:sldId id="318" r:id="rId22"/>
    <p:sldId id="321" r:id="rId23"/>
    <p:sldId id="320" r:id="rId24"/>
    <p:sldId id="322" r:id="rId25"/>
    <p:sldId id="323" r:id="rId26"/>
    <p:sldId id="324" r:id="rId27"/>
    <p:sldId id="287" r:id="rId28"/>
    <p:sldId id="293" r:id="rId29"/>
    <p:sldId id="294" r:id="rId30"/>
    <p:sldId id="295" r:id="rId31"/>
    <p:sldId id="288" r:id="rId32"/>
    <p:sldId id="289" r:id="rId33"/>
    <p:sldId id="290" r:id="rId34"/>
    <p:sldId id="291" r:id="rId35"/>
    <p:sldId id="292" r:id="rId36"/>
    <p:sldId id="296" r:id="rId37"/>
    <p:sldId id="262" r:id="rId38"/>
    <p:sldId id="302" r:id="rId39"/>
    <p:sldId id="303" r:id="rId40"/>
    <p:sldId id="304" r:id="rId41"/>
    <p:sldId id="305" r:id="rId42"/>
    <p:sldId id="306" r:id="rId43"/>
    <p:sldId id="307" r:id="rId44"/>
    <p:sldId id="260" r:id="rId45"/>
    <p:sldId id="266" r:id="rId46"/>
    <p:sldId id="267" r:id="rId47"/>
    <p:sldId id="268" r:id="rId48"/>
    <p:sldId id="269" r:id="rId49"/>
    <p:sldId id="263" r:id="rId50"/>
    <p:sldId id="274" r:id="rId51"/>
    <p:sldId id="275" r:id="rId52"/>
    <p:sldId id="276" r:id="rId53"/>
    <p:sldId id="277" r:id="rId54"/>
    <p:sldId id="278" r:id="rId55"/>
    <p:sldId id="279" r:id="rId56"/>
    <p:sldId id="280" r:id="rId57"/>
    <p:sldId id="281" r:id="rId58"/>
    <p:sldId id="282" r:id="rId59"/>
    <p:sldId id="283" r:id="rId60"/>
    <p:sldId id="284" r:id="rId61"/>
    <p:sldId id="285" r:id="rId62"/>
    <p:sldId id="286" r:id="rId63"/>
    <p:sldId id="264"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1" d="100"/>
          <a:sy n="71" d="100"/>
        </p:scale>
        <p:origin x="-90" y="-6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oleObject" Target="file:///D:\Documents%20and%20Settings\Christina\Local%20Settings\Temporary%20Internet%20Files\Content.Outlook\1Y26EZRI\Cannito%20MA333%20Project%20GDP.doc!_1258285045"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US GDP</a:t>
            </a:r>
          </a:p>
        </c:rich>
      </c:tx>
      <c:layout>
        <c:manualLayout>
          <c:xMode val="edge"/>
          <c:yMode val="edge"/>
          <c:x val="0.44638069705093869"/>
          <c:y val="1.9047619047619063E-2"/>
        </c:manualLayout>
      </c:layout>
    </c:title>
    <c:plotArea>
      <c:layout>
        <c:manualLayout>
          <c:layoutTarget val="inner"/>
          <c:xMode val="edge"/>
          <c:yMode val="edge"/>
          <c:x val="0.14085614486767722"/>
          <c:y val="0.12071207355377542"/>
          <c:w val="0.72652593161493551"/>
          <c:h val="0.73803868747258916"/>
        </c:manualLayout>
      </c:layout>
      <c:lineChart>
        <c:grouping val="standard"/>
        <c:ser>
          <c:idx val="0"/>
          <c:order val="0"/>
          <c:marker>
            <c:symbol val="none"/>
          </c:marker>
          <c:cat>
            <c:numRef>
              <c:f>'[Worksheet in D: Documents and Settings Christina Local Settings Temporary Internet Files Content.Outlook 1Y26EZRI Cannito MA333 Project GDP.doc]Sheet1'!$A$9:$A$86</c:f>
              <c:numCache>
                <c:formatCode>######</c:formatCode>
                <c:ptCount val="78"/>
                <c:pt idx="0">
                  <c:v>1929</c:v>
                </c:pt>
                <c:pt idx="1">
                  <c:v>1930</c:v>
                </c:pt>
                <c:pt idx="2">
                  <c:v>1931</c:v>
                </c:pt>
                <c:pt idx="3">
                  <c:v>1932</c:v>
                </c:pt>
                <c:pt idx="4">
                  <c:v>1933</c:v>
                </c:pt>
                <c:pt idx="5">
                  <c:v>1934</c:v>
                </c:pt>
                <c:pt idx="6">
                  <c:v>1935</c:v>
                </c:pt>
                <c:pt idx="7">
                  <c:v>1936</c:v>
                </c:pt>
                <c:pt idx="8">
                  <c:v>1937</c:v>
                </c:pt>
                <c:pt idx="9">
                  <c:v>1938</c:v>
                </c:pt>
                <c:pt idx="10">
                  <c:v>1939</c:v>
                </c:pt>
                <c:pt idx="11">
                  <c:v>1940</c:v>
                </c:pt>
                <c:pt idx="12">
                  <c:v>1941</c:v>
                </c:pt>
                <c:pt idx="13">
                  <c:v>1942</c:v>
                </c:pt>
                <c:pt idx="14">
                  <c:v>1943</c:v>
                </c:pt>
                <c:pt idx="15">
                  <c:v>1944</c:v>
                </c:pt>
                <c:pt idx="16">
                  <c:v>1945</c:v>
                </c:pt>
                <c:pt idx="17">
                  <c:v>1946</c:v>
                </c:pt>
                <c:pt idx="18">
                  <c:v>1947</c:v>
                </c:pt>
                <c:pt idx="19">
                  <c:v>1948</c:v>
                </c:pt>
                <c:pt idx="20">
                  <c:v>1949</c:v>
                </c:pt>
                <c:pt idx="21">
                  <c:v>1950</c:v>
                </c:pt>
                <c:pt idx="22">
                  <c:v>1951</c:v>
                </c:pt>
                <c:pt idx="23">
                  <c:v>1952</c:v>
                </c:pt>
                <c:pt idx="24">
                  <c:v>1953</c:v>
                </c:pt>
                <c:pt idx="25">
                  <c:v>1954</c:v>
                </c:pt>
                <c:pt idx="26">
                  <c:v>1955</c:v>
                </c:pt>
                <c:pt idx="27">
                  <c:v>1956</c:v>
                </c:pt>
                <c:pt idx="28">
                  <c:v>1957</c:v>
                </c:pt>
                <c:pt idx="29">
                  <c:v>1958</c:v>
                </c:pt>
                <c:pt idx="30">
                  <c:v>1959</c:v>
                </c:pt>
                <c:pt idx="31">
                  <c:v>1960</c:v>
                </c:pt>
                <c:pt idx="32">
                  <c:v>1961</c:v>
                </c:pt>
                <c:pt idx="33">
                  <c:v>1962</c:v>
                </c:pt>
                <c:pt idx="34">
                  <c:v>1963</c:v>
                </c:pt>
                <c:pt idx="35">
                  <c:v>1964</c:v>
                </c:pt>
                <c:pt idx="36">
                  <c:v>1965</c:v>
                </c:pt>
                <c:pt idx="37">
                  <c:v>1966</c:v>
                </c:pt>
                <c:pt idx="38">
                  <c:v>1967</c:v>
                </c:pt>
                <c:pt idx="39">
                  <c:v>1968</c:v>
                </c:pt>
                <c:pt idx="40">
                  <c:v>1969</c:v>
                </c:pt>
                <c:pt idx="41">
                  <c:v>1970</c:v>
                </c:pt>
                <c:pt idx="42">
                  <c:v>1971</c:v>
                </c:pt>
                <c:pt idx="43">
                  <c:v>1972</c:v>
                </c:pt>
                <c:pt idx="44">
                  <c:v>1973</c:v>
                </c:pt>
                <c:pt idx="45">
                  <c:v>1974</c:v>
                </c:pt>
                <c:pt idx="46">
                  <c:v>1975</c:v>
                </c:pt>
                <c:pt idx="47">
                  <c:v>1976</c:v>
                </c:pt>
                <c:pt idx="48">
                  <c:v>1977</c:v>
                </c:pt>
                <c:pt idx="49">
                  <c:v>1978</c:v>
                </c:pt>
                <c:pt idx="50">
                  <c:v>1979</c:v>
                </c:pt>
                <c:pt idx="51">
                  <c:v>1980</c:v>
                </c:pt>
                <c:pt idx="52">
                  <c:v>1981</c:v>
                </c:pt>
                <c:pt idx="53">
                  <c:v>1982</c:v>
                </c:pt>
                <c:pt idx="54">
                  <c:v>1983</c:v>
                </c:pt>
                <c:pt idx="55">
                  <c:v>1984</c:v>
                </c:pt>
                <c:pt idx="56">
                  <c:v>1985</c:v>
                </c:pt>
                <c:pt idx="57">
                  <c:v>1986</c:v>
                </c:pt>
                <c:pt idx="58">
                  <c:v>1987</c:v>
                </c:pt>
                <c:pt idx="59">
                  <c:v>1988</c:v>
                </c:pt>
                <c:pt idx="60">
                  <c:v>1989</c:v>
                </c:pt>
                <c:pt idx="61">
                  <c:v>1990</c:v>
                </c:pt>
                <c:pt idx="62">
                  <c:v>1991</c:v>
                </c:pt>
                <c:pt idx="63">
                  <c:v>1992</c:v>
                </c:pt>
                <c:pt idx="64">
                  <c:v>1993</c:v>
                </c:pt>
                <c:pt idx="65">
                  <c:v>1994</c:v>
                </c:pt>
                <c:pt idx="66">
                  <c:v>1995</c:v>
                </c:pt>
                <c:pt idx="67">
                  <c:v>1996</c:v>
                </c:pt>
                <c:pt idx="68">
                  <c:v>1997</c:v>
                </c:pt>
                <c:pt idx="69">
                  <c:v>1998</c:v>
                </c:pt>
                <c:pt idx="70">
                  <c:v>1999</c:v>
                </c:pt>
                <c:pt idx="71">
                  <c:v>2000</c:v>
                </c:pt>
                <c:pt idx="72">
                  <c:v>2001</c:v>
                </c:pt>
                <c:pt idx="73">
                  <c:v>2002</c:v>
                </c:pt>
                <c:pt idx="74">
                  <c:v>2003</c:v>
                </c:pt>
                <c:pt idx="75">
                  <c:v>2004</c:v>
                </c:pt>
                <c:pt idx="76">
                  <c:v>2005</c:v>
                </c:pt>
                <c:pt idx="77">
                  <c:v>2006</c:v>
                </c:pt>
              </c:numCache>
            </c:numRef>
          </c:cat>
          <c:val>
            <c:numRef>
              <c:f>'[Worksheet in D: Documents and Settings Christina Local Settings Temporary Internet Files Content.Outlook 1Y26EZRI Cannito MA333 Project GDP.doc]Sheet1'!$B$9:$B$86</c:f>
              <c:numCache>
                <c:formatCode>#,##0.0</c:formatCode>
                <c:ptCount val="78"/>
                <c:pt idx="0">
                  <c:v>103.6</c:v>
                </c:pt>
                <c:pt idx="1">
                  <c:v>91.2</c:v>
                </c:pt>
                <c:pt idx="2">
                  <c:v>76.5</c:v>
                </c:pt>
                <c:pt idx="3">
                  <c:v>58.7</c:v>
                </c:pt>
                <c:pt idx="4">
                  <c:v>56.4</c:v>
                </c:pt>
                <c:pt idx="5">
                  <c:v>66</c:v>
                </c:pt>
                <c:pt idx="6">
                  <c:v>73.3</c:v>
                </c:pt>
                <c:pt idx="7">
                  <c:v>83.8</c:v>
                </c:pt>
                <c:pt idx="8">
                  <c:v>91.9</c:v>
                </c:pt>
                <c:pt idx="9">
                  <c:v>86.1</c:v>
                </c:pt>
                <c:pt idx="10">
                  <c:v>92.2</c:v>
                </c:pt>
                <c:pt idx="11">
                  <c:v>101.4</c:v>
                </c:pt>
                <c:pt idx="12">
                  <c:v>126.7</c:v>
                </c:pt>
                <c:pt idx="13">
                  <c:v>161.9</c:v>
                </c:pt>
                <c:pt idx="14">
                  <c:v>198.6</c:v>
                </c:pt>
                <c:pt idx="15">
                  <c:v>219.8</c:v>
                </c:pt>
                <c:pt idx="16">
                  <c:v>223.1</c:v>
                </c:pt>
                <c:pt idx="17">
                  <c:v>222.3</c:v>
                </c:pt>
                <c:pt idx="18">
                  <c:v>244.2</c:v>
                </c:pt>
                <c:pt idx="19">
                  <c:v>269.2</c:v>
                </c:pt>
                <c:pt idx="20">
                  <c:v>267.3</c:v>
                </c:pt>
                <c:pt idx="21">
                  <c:v>293.8</c:v>
                </c:pt>
                <c:pt idx="22">
                  <c:v>339.3</c:v>
                </c:pt>
                <c:pt idx="23">
                  <c:v>358.3</c:v>
                </c:pt>
                <c:pt idx="24">
                  <c:v>379.4</c:v>
                </c:pt>
                <c:pt idx="25">
                  <c:v>380.4</c:v>
                </c:pt>
                <c:pt idx="26">
                  <c:v>414.8</c:v>
                </c:pt>
                <c:pt idx="27">
                  <c:v>437.5</c:v>
                </c:pt>
                <c:pt idx="28">
                  <c:v>461.1</c:v>
                </c:pt>
                <c:pt idx="29">
                  <c:v>467.2</c:v>
                </c:pt>
                <c:pt idx="30">
                  <c:v>506.6</c:v>
                </c:pt>
                <c:pt idx="31">
                  <c:v>526.4</c:v>
                </c:pt>
                <c:pt idx="32">
                  <c:v>544.70000000000005</c:v>
                </c:pt>
                <c:pt idx="33">
                  <c:v>585.6</c:v>
                </c:pt>
                <c:pt idx="34">
                  <c:v>617.70000000000005</c:v>
                </c:pt>
                <c:pt idx="35">
                  <c:v>663.6</c:v>
                </c:pt>
                <c:pt idx="36">
                  <c:v>719.1</c:v>
                </c:pt>
                <c:pt idx="37">
                  <c:v>787.8</c:v>
                </c:pt>
                <c:pt idx="38">
                  <c:v>832.6</c:v>
                </c:pt>
                <c:pt idx="39">
                  <c:v>910</c:v>
                </c:pt>
                <c:pt idx="40">
                  <c:v>984.6</c:v>
                </c:pt>
                <c:pt idx="41">
                  <c:v>1038.5</c:v>
                </c:pt>
                <c:pt idx="42">
                  <c:v>1127.0999999999999</c:v>
                </c:pt>
                <c:pt idx="43">
                  <c:v>1238.3</c:v>
                </c:pt>
                <c:pt idx="44">
                  <c:v>1382.7</c:v>
                </c:pt>
                <c:pt idx="45">
                  <c:v>1500</c:v>
                </c:pt>
                <c:pt idx="46">
                  <c:v>1638.3</c:v>
                </c:pt>
                <c:pt idx="47">
                  <c:v>1825.3</c:v>
                </c:pt>
                <c:pt idx="48">
                  <c:v>2030.9</c:v>
                </c:pt>
                <c:pt idx="49">
                  <c:v>2294.6999999999998</c:v>
                </c:pt>
                <c:pt idx="50">
                  <c:v>2563.3000000000002</c:v>
                </c:pt>
                <c:pt idx="51">
                  <c:v>2789.5</c:v>
                </c:pt>
                <c:pt idx="52">
                  <c:v>3128.4</c:v>
                </c:pt>
                <c:pt idx="53">
                  <c:v>3255</c:v>
                </c:pt>
                <c:pt idx="54">
                  <c:v>3536.7</c:v>
                </c:pt>
                <c:pt idx="55">
                  <c:v>3933.2</c:v>
                </c:pt>
                <c:pt idx="56">
                  <c:v>4220.3</c:v>
                </c:pt>
                <c:pt idx="57">
                  <c:v>4462.8</c:v>
                </c:pt>
                <c:pt idx="58">
                  <c:v>4739.5</c:v>
                </c:pt>
                <c:pt idx="59">
                  <c:v>5103.8</c:v>
                </c:pt>
                <c:pt idx="60">
                  <c:v>5484.4</c:v>
                </c:pt>
                <c:pt idx="61">
                  <c:v>5803.1</c:v>
                </c:pt>
                <c:pt idx="62">
                  <c:v>5995.9</c:v>
                </c:pt>
                <c:pt idx="63">
                  <c:v>6337.7</c:v>
                </c:pt>
                <c:pt idx="64">
                  <c:v>6657.4</c:v>
                </c:pt>
                <c:pt idx="65">
                  <c:v>7072.2</c:v>
                </c:pt>
                <c:pt idx="66">
                  <c:v>7397.7</c:v>
                </c:pt>
                <c:pt idx="67">
                  <c:v>7816.9</c:v>
                </c:pt>
                <c:pt idx="68">
                  <c:v>8304.299999999992</c:v>
                </c:pt>
                <c:pt idx="69">
                  <c:v>8747</c:v>
                </c:pt>
                <c:pt idx="70">
                  <c:v>9268.4</c:v>
                </c:pt>
                <c:pt idx="71">
                  <c:v>9817</c:v>
                </c:pt>
                <c:pt idx="72">
                  <c:v>10128</c:v>
                </c:pt>
                <c:pt idx="73">
                  <c:v>10469.6</c:v>
                </c:pt>
                <c:pt idx="74">
                  <c:v>10960.8</c:v>
                </c:pt>
                <c:pt idx="75">
                  <c:v>11685.9</c:v>
                </c:pt>
                <c:pt idx="76">
                  <c:v>12433.9</c:v>
                </c:pt>
                <c:pt idx="77">
                  <c:v>13194.7</c:v>
                </c:pt>
              </c:numCache>
            </c:numRef>
          </c:val>
        </c:ser>
        <c:marker val="1"/>
        <c:axId val="71164288"/>
        <c:axId val="71165824"/>
      </c:lineChart>
      <c:catAx>
        <c:axId val="71164288"/>
        <c:scaling>
          <c:orientation val="minMax"/>
        </c:scaling>
        <c:axPos val="b"/>
        <c:numFmt formatCode="######" sourceLinked="1"/>
        <c:majorTickMark val="none"/>
        <c:tickLblPos val="nextTo"/>
        <c:crossAx val="71165824"/>
        <c:crosses val="autoZero"/>
        <c:auto val="1"/>
        <c:lblAlgn val="ctr"/>
        <c:lblOffset val="100"/>
      </c:catAx>
      <c:valAx>
        <c:axId val="71165824"/>
        <c:scaling>
          <c:orientation val="minMax"/>
        </c:scaling>
        <c:axPos val="l"/>
        <c:majorGridlines/>
        <c:title>
          <c:tx>
            <c:rich>
              <a:bodyPr/>
              <a:lstStyle/>
              <a:p>
                <a:pPr>
                  <a:defRPr sz="1000" b="1" i="0" u="none" strike="noStrike" baseline="0">
                    <a:solidFill>
                      <a:srgbClr val="000000"/>
                    </a:solidFill>
                    <a:latin typeface="Calibri"/>
                    <a:ea typeface="Calibri"/>
                    <a:cs typeface="Calibri"/>
                  </a:defRPr>
                </a:pPr>
                <a:r>
                  <a:rPr lang="en-US"/>
                  <a:t>GDP Billions of current USD</a:t>
                </a:r>
              </a:p>
            </c:rich>
          </c:tx>
          <c:layout/>
        </c:title>
        <c:numFmt formatCode="#,##0.0" sourceLinked="1"/>
        <c:majorTickMark val="none"/>
        <c:tickLblPos val="nextTo"/>
        <c:crossAx val="71164288"/>
        <c:crosses val="autoZero"/>
        <c:crossBetween val="between"/>
      </c:valAx>
    </c:plotArea>
    <c:legend>
      <c:legendPos val="r"/>
      <c:layout/>
    </c:legend>
    <c:plotVisOnly val="1"/>
    <c:dispBlanksAs val="gap"/>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2C4AE-3A92-45AA-87C8-19CF13A9DB02}" type="datetimeFigureOut">
              <a:rPr lang="en-US" smtClean="0"/>
              <a:pPr/>
              <a:t>12/5/2007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64C0B5-7099-4B3B-A2BA-7FBCC8A0327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74D195D-884A-44B5-837D-C40EA8E13121}" type="datetimeFigureOut">
              <a:rPr lang="en-US" smtClean="0"/>
              <a:pPr/>
              <a:t>12/5/2007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45C198B-0A54-4B28-A9CD-AEFAA477594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4D195D-884A-44B5-837D-C40EA8E13121}" type="datetimeFigureOut">
              <a:rPr lang="en-US" smtClean="0"/>
              <a:pPr/>
              <a:t>12/5/2007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C198B-0A54-4B28-A9CD-AEFAA477594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4D195D-884A-44B5-837D-C40EA8E13121}" type="datetimeFigureOut">
              <a:rPr lang="en-US" smtClean="0"/>
              <a:pPr/>
              <a:t>12/5/2007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C198B-0A54-4B28-A9CD-AEFAA477594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4D195D-884A-44B5-837D-C40EA8E13121}" type="datetimeFigureOut">
              <a:rPr lang="en-US" smtClean="0"/>
              <a:pPr/>
              <a:t>12/5/2007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C198B-0A54-4B28-A9CD-AEFAA477594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74D195D-884A-44B5-837D-C40EA8E13121}" type="datetimeFigureOut">
              <a:rPr lang="en-US" smtClean="0"/>
              <a:pPr/>
              <a:t>12/5/2007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C198B-0A54-4B28-A9CD-AEFAA477594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74D195D-884A-44B5-837D-C40EA8E13121}" type="datetimeFigureOut">
              <a:rPr lang="en-US" smtClean="0"/>
              <a:pPr/>
              <a:t>12/5/2007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5C198B-0A54-4B28-A9CD-AEFAA477594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74D195D-884A-44B5-837D-C40EA8E13121}" type="datetimeFigureOut">
              <a:rPr lang="en-US" smtClean="0"/>
              <a:pPr/>
              <a:t>12/5/2007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5C198B-0A54-4B28-A9CD-AEFAA477594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74D195D-884A-44B5-837D-C40EA8E13121}" type="datetimeFigureOut">
              <a:rPr lang="en-US" smtClean="0"/>
              <a:pPr/>
              <a:t>12/5/2007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5C198B-0A54-4B28-A9CD-AEFAA477594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4D195D-884A-44B5-837D-C40EA8E13121}" type="datetimeFigureOut">
              <a:rPr lang="en-US" smtClean="0"/>
              <a:pPr/>
              <a:t>12/5/2007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5C198B-0A54-4B28-A9CD-AEFAA477594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74D195D-884A-44B5-837D-C40EA8E13121}" type="datetimeFigureOut">
              <a:rPr lang="en-US" smtClean="0"/>
              <a:pPr/>
              <a:t>12/5/2007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5C198B-0A54-4B28-A9CD-AEFAA477594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74D195D-884A-44B5-837D-C40EA8E13121}" type="datetimeFigureOut">
              <a:rPr lang="en-US" smtClean="0"/>
              <a:pPr/>
              <a:t>12/5/2007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A45C198B-0A54-4B28-A9CD-AEFAA4775948}"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74D195D-884A-44B5-837D-C40EA8E13121}" type="datetimeFigureOut">
              <a:rPr lang="en-US" smtClean="0"/>
              <a:pPr/>
              <a:t>12/5/2007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45C198B-0A54-4B28-A9CD-AEFAA4775948}"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51.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Excel_97-2003_Worksheet4.xls"/></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Microsoft_Office_Excel_97-2003_Worksheet5.xls"/><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54.xml.rels><?xml version="1.0" encoding="UTF-8" standalone="yes"?>
<Relationships xmlns="http://schemas.openxmlformats.org/package/2006/relationships"><Relationship Id="rId3" Type="http://schemas.openxmlformats.org/officeDocument/2006/relationships/oleObject" Target="../embeddings/Microsoft_Office_Excel_97-2003_Worksheet6.xls"/><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Microsoft_Office_Excel_97-2003_Worksheet7.xls"/></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Microsoft_Office_Excel_97-2003_Worksheet8.xls"/><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57.xml.rels><?xml version="1.0" encoding="UTF-8" standalone="yes"?>
<Relationships xmlns="http://schemas.openxmlformats.org/package/2006/relationships"><Relationship Id="rId3" Type="http://schemas.openxmlformats.org/officeDocument/2006/relationships/oleObject" Target="../embeddings/Microsoft_Office_Excel_97-2003_Worksheet9.xls"/><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Microsoft_Office_Excel_97-2003_Worksheet10.xls"/></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Microsoft_Office_Excel_97-2003_Worksheet11.xls"/><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Microsoft_Office_Excel_97-2003_Worksheet12.xls"/><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Microsoft_Office_Excel_97-2003_Worksheet13.xls"/></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Wars </a:t>
            </a:r>
            <a:r>
              <a:rPr lang="en-US" dirty="0" smtClean="0"/>
              <a:t>in History</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A look at the politics behind the Wars of the past</a:t>
            </a:r>
          </a:p>
          <a:p>
            <a:r>
              <a:rPr lang="en-US" dirty="0" smtClean="0"/>
              <a:t>By Michael Cannito</a:t>
            </a:r>
          </a:p>
          <a:p>
            <a:r>
              <a:rPr lang="en-US" dirty="0" smtClean="0"/>
              <a:t>Ronen Peled</a:t>
            </a:r>
          </a:p>
          <a:p>
            <a:r>
              <a:rPr lang="en-US" dirty="0" smtClean="0"/>
              <a:t>Christina Sylvester</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Gross National Product</a:t>
            </a:r>
            <a:endParaRPr lang="en-US" dirty="0"/>
          </a:p>
        </p:txBody>
      </p:sp>
      <p:sp>
        <p:nvSpPr>
          <p:cNvPr id="3" name="Content Placeholder 2"/>
          <p:cNvSpPr>
            <a:spLocks noGrp="1"/>
          </p:cNvSpPr>
          <p:nvPr>
            <p:ph idx="1"/>
          </p:nvPr>
        </p:nvSpPr>
        <p:spPr/>
        <p:txBody>
          <a:bodyPr/>
          <a:lstStyle/>
          <a:p>
            <a:pPr>
              <a:buNone/>
            </a:pPr>
            <a:r>
              <a:rPr lang="en-US" dirty="0" smtClean="0"/>
              <a:t>Graphical summaries are presented below.</a:t>
            </a:r>
          </a:p>
          <a:p>
            <a:pPr>
              <a:buNone/>
            </a:pPr>
            <a:endParaRPr lang="en-US" dirty="0" smtClean="0"/>
          </a:p>
          <a:p>
            <a:pPr>
              <a:buNone/>
            </a:pPr>
            <a:endParaRPr lang="en-US" dirty="0"/>
          </a:p>
        </p:txBody>
      </p:sp>
      <p:pic>
        <p:nvPicPr>
          <p:cNvPr id="4" name="Picture 3" descr="WWII-GNP.bmp"/>
          <p:cNvPicPr>
            <a:picLocks noChangeAspect="1"/>
          </p:cNvPicPr>
          <p:nvPr/>
        </p:nvPicPr>
        <p:blipFill>
          <a:blip r:embed="rId2"/>
          <a:stretch>
            <a:fillRect/>
          </a:stretch>
        </p:blipFill>
        <p:spPr>
          <a:xfrm>
            <a:off x="0" y="2438400"/>
            <a:ext cx="4267200" cy="4267200"/>
          </a:xfrm>
          <a:prstGeom prst="rect">
            <a:avLst/>
          </a:prstGeom>
        </p:spPr>
      </p:pic>
      <p:pic>
        <p:nvPicPr>
          <p:cNvPr id="5" name="Picture 4" descr="Korean-GNP.bmp"/>
          <p:cNvPicPr>
            <a:picLocks noChangeAspect="1"/>
          </p:cNvPicPr>
          <p:nvPr/>
        </p:nvPicPr>
        <p:blipFill>
          <a:blip r:embed="rId3"/>
          <a:stretch>
            <a:fillRect/>
          </a:stretch>
        </p:blipFill>
        <p:spPr>
          <a:xfrm>
            <a:off x="4419600" y="2362200"/>
            <a:ext cx="4495800" cy="44958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Gross National Product II</a:t>
            </a:r>
            <a:endParaRPr lang="en-US" dirty="0"/>
          </a:p>
        </p:txBody>
      </p:sp>
      <p:sp>
        <p:nvSpPr>
          <p:cNvPr id="3" name="Content Placeholder 2"/>
          <p:cNvSpPr>
            <a:spLocks noGrp="1"/>
          </p:cNvSpPr>
          <p:nvPr>
            <p:ph idx="1"/>
          </p:nvPr>
        </p:nvSpPr>
        <p:spPr/>
        <p:txBody>
          <a:bodyPr/>
          <a:lstStyle/>
          <a:p>
            <a:pPr>
              <a:buNone/>
            </a:pPr>
            <a:r>
              <a:rPr lang="en-US" dirty="0" smtClean="0"/>
              <a:t>A continuation from the previous slide</a:t>
            </a:r>
          </a:p>
          <a:p>
            <a:pPr>
              <a:buNone/>
            </a:pPr>
            <a:endParaRPr lang="en-US" dirty="0"/>
          </a:p>
        </p:txBody>
      </p:sp>
      <p:pic>
        <p:nvPicPr>
          <p:cNvPr id="4" name="Picture 3" descr="Vietnam-GNP.bmp"/>
          <p:cNvPicPr>
            <a:picLocks noChangeAspect="1"/>
          </p:cNvPicPr>
          <p:nvPr/>
        </p:nvPicPr>
        <p:blipFill>
          <a:blip r:embed="rId2"/>
          <a:stretch>
            <a:fillRect/>
          </a:stretch>
        </p:blipFill>
        <p:spPr>
          <a:xfrm>
            <a:off x="0" y="2438400"/>
            <a:ext cx="4419600" cy="4419600"/>
          </a:xfrm>
          <a:prstGeom prst="rect">
            <a:avLst/>
          </a:prstGeom>
        </p:spPr>
      </p:pic>
      <p:pic>
        <p:nvPicPr>
          <p:cNvPr id="5" name="Picture 4" descr="Gulf-GNP.bmp"/>
          <p:cNvPicPr>
            <a:picLocks noChangeAspect="1"/>
          </p:cNvPicPr>
          <p:nvPr/>
        </p:nvPicPr>
        <p:blipFill>
          <a:blip r:embed="rId3"/>
          <a:stretch>
            <a:fillRect/>
          </a:stretch>
        </p:blipFill>
        <p:spPr>
          <a:xfrm>
            <a:off x="4495800" y="2438400"/>
            <a:ext cx="4648200" cy="44196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GDP vs. GNP</a:t>
            </a:r>
            <a:endParaRPr lang="en-US" dirty="0"/>
          </a:p>
        </p:txBody>
      </p:sp>
      <p:sp>
        <p:nvSpPr>
          <p:cNvPr id="3" name="Content Placeholder 2"/>
          <p:cNvSpPr>
            <a:spLocks noGrp="1"/>
          </p:cNvSpPr>
          <p:nvPr>
            <p:ph idx="1"/>
          </p:nvPr>
        </p:nvSpPr>
        <p:spPr/>
        <p:txBody>
          <a:bodyPr/>
          <a:lstStyle/>
          <a:p>
            <a:pPr>
              <a:buNone/>
            </a:pPr>
            <a:r>
              <a:rPr lang="en-US" dirty="0" smtClean="0"/>
              <a:t>A country's Gross Domestic Product, or GDP, is the amount of goods and services, measured at market prices, produced within the country during a particular time period (usually a year). Gross National Product, or GNP, is the amount of goods and services produced by residents of a country, regardless of where that production takes place.</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 Capita Income</a:t>
            </a:r>
            <a:endParaRPr lang="en-US" dirty="0"/>
          </a:p>
        </p:txBody>
      </p:sp>
      <p:sp>
        <p:nvSpPr>
          <p:cNvPr id="3" name="Content Placeholder 2"/>
          <p:cNvSpPr>
            <a:spLocks noGrp="1"/>
          </p:cNvSpPr>
          <p:nvPr>
            <p:ph idx="1"/>
          </p:nvPr>
        </p:nvSpPr>
        <p:spPr/>
        <p:txBody>
          <a:bodyPr>
            <a:normAutofit lnSpcReduction="10000"/>
          </a:bodyPr>
          <a:lstStyle/>
          <a:p>
            <a:r>
              <a:rPr lang="en-US" dirty="0" smtClean="0"/>
              <a:t>Per capita income is the mean income computed for every man, woman, and child in a particular group.</a:t>
            </a:r>
          </a:p>
          <a:p>
            <a:r>
              <a:rPr lang="en-US" dirty="0" smtClean="0"/>
              <a:t>It is derived by dividing the total income of a particular group by the total population.</a:t>
            </a:r>
          </a:p>
          <a:p>
            <a:r>
              <a:rPr lang="en-US" dirty="0" smtClean="0"/>
              <a:t>It reflects GNP. </a:t>
            </a:r>
          </a:p>
          <a:p>
            <a:r>
              <a:rPr lang="en-US" dirty="0" smtClean="0"/>
              <a:t>The factors that appear in per capita income include but are not limited to wealth as in the Euro or the U.S dollar, national income levels, and personal income for each individual person or home. </a:t>
            </a:r>
          </a:p>
          <a:p>
            <a:r>
              <a:rPr lang="en-US" dirty="0" smtClean="0"/>
              <a:t>In all of these wars, you will see that Per Capita Income rises after during the war and peaks after the war.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War II</a:t>
            </a:r>
            <a:endParaRPr lang="en-US" dirty="0"/>
          </a:p>
        </p:txBody>
      </p:sp>
      <p:sp>
        <p:nvSpPr>
          <p:cNvPr id="3" name="Content Placeholder 2"/>
          <p:cNvSpPr>
            <a:spLocks noGrp="1"/>
          </p:cNvSpPr>
          <p:nvPr>
            <p:ph idx="1"/>
          </p:nvPr>
        </p:nvSpPr>
        <p:spPr/>
        <p:txBody>
          <a:bodyPr/>
          <a:lstStyle/>
          <a:p>
            <a:pPr>
              <a:buNone/>
            </a:pPr>
            <a:r>
              <a:rPr lang="en-US" dirty="0" smtClean="0"/>
              <a:t>Simple linear regression to show increasing income</a:t>
            </a:r>
            <a:endParaRPr lang="en-US" dirty="0"/>
          </a:p>
        </p:txBody>
      </p:sp>
      <p:pic>
        <p:nvPicPr>
          <p:cNvPr id="63489" name="Picture 1"/>
          <p:cNvPicPr>
            <a:picLocks noChangeAspect="1" noChangeArrowheads="1"/>
          </p:cNvPicPr>
          <p:nvPr/>
        </p:nvPicPr>
        <p:blipFill>
          <a:blip r:embed="rId2"/>
          <a:srcRect/>
          <a:stretch>
            <a:fillRect/>
          </a:stretch>
        </p:blipFill>
        <p:spPr bwMode="auto">
          <a:xfrm>
            <a:off x="1447800" y="2362200"/>
            <a:ext cx="5867400" cy="449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Vietnam War</a:t>
            </a:r>
            <a:endParaRPr lang="en-US" dirty="0"/>
          </a:p>
        </p:txBody>
      </p:sp>
      <p:sp>
        <p:nvSpPr>
          <p:cNvPr id="3" name="Content Placeholder 2"/>
          <p:cNvSpPr>
            <a:spLocks noGrp="1"/>
          </p:cNvSpPr>
          <p:nvPr>
            <p:ph idx="1"/>
          </p:nvPr>
        </p:nvSpPr>
        <p:spPr/>
        <p:txBody>
          <a:bodyPr/>
          <a:lstStyle/>
          <a:p>
            <a:pPr>
              <a:buNone/>
            </a:pPr>
            <a:r>
              <a:rPr lang="en-US" dirty="0" smtClean="0"/>
              <a:t>Simple linear regression to show increasing income</a:t>
            </a:r>
          </a:p>
          <a:p>
            <a:pPr>
              <a:buNone/>
            </a:pPr>
            <a:endParaRPr lang="en-US" dirty="0"/>
          </a:p>
        </p:txBody>
      </p:sp>
      <p:pic>
        <p:nvPicPr>
          <p:cNvPr id="62465" name="Picture 1"/>
          <p:cNvPicPr>
            <a:picLocks noChangeAspect="1" noChangeArrowheads="1"/>
          </p:cNvPicPr>
          <p:nvPr/>
        </p:nvPicPr>
        <p:blipFill>
          <a:blip r:embed="rId2"/>
          <a:srcRect/>
          <a:stretch>
            <a:fillRect/>
          </a:stretch>
        </p:blipFill>
        <p:spPr bwMode="auto">
          <a:xfrm>
            <a:off x="1447800" y="2433638"/>
            <a:ext cx="6324600" cy="44243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Korean War</a:t>
            </a:r>
            <a:endParaRPr lang="en-US" dirty="0"/>
          </a:p>
        </p:txBody>
      </p:sp>
      <p:sp>
        <p:nvSpPr>
          <p:cNvPr id="3" name="Content Placeholder 2"/>
          <p:cNvSpPr>
            <a:spLocks noGrp="1"/>
          </p:cNvSpPr>
          <p:nvPr>
            <p:ph idx="1"/>
          </p:nvPr>
        </p:nvSpPr>
        <p:spPr/>
        <p:txBody>
          <a:bodyPr/>
          <a:lstStyle/>
          <a:p>
            <a:pPr>
              <a:buNone/>
            </a:pPr>
            <a:r>
              <a:rPr lang="en-US" dirty="0" smtClean="0"/>
              <a:t>Simple linear regression to show increasing income</a:t>
            </a:r>
          </a:p>
          <a:p>
            <a:pPr>
              <a:buNone/>
            </a:pPr>
            <a:endParaRPr lang="en-US" dirty="0"/>
          </a:p>
        </p:txBody>
      </p:sp>
      <p:pic>
        <p:nvPicPr>
          <p:cNvPr id="61441" name="Picture 1"/>
          <p:cNvPicPr>
            <a:picLocks noChangeAspect="1" noChangeArrowheads="1"/>
          </p:cNvPicPr>
          <p:nvPr/>
        </p:nvPicPr>
        <p:blipFill>
          <a:blip r:embed="rId2"/>
          <a:srcRect/>
          <a:stretch>
            <a:fillRect/>
          </a:stretch>
        </p:blipFill>
        <p:spPr bwMode="auto">
          <a:xfrm>
            <a:off x="1447800" y="2438400"/>
            <a:ext cx="6172200" cy="4419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Gulf War</a:t>
            </a:r>
            <a:endParaRPr lang="en-US" dirty="0"/>
          </a:p>
        </p:txBody>
      </p:sp>
      <p:sp>
        <p:nvSpPr>
          <p:cNvPr id="3" name="Content Placeholder 2"/>
          <p:cNvSpPr>
            <a:spLocks noGrp="1"/>
          </p:cNvSpPr>
          <p:nvPr>
            <p:ph idx="1"/>
          </p:nvPr>
        </p:nvSpPr>
        <p:spPr/>
        <p:txBody>
          <a:bodyPr/>
          <a:lstStyle/>
          <a:p>
            <a:pPr>
              <a:buNone/>
            </a:pPr>
            <a:r>
              <a:rPr lang="en-US" dirty="0" smtClean="0"/>
              <a:t>Simple linear regression to show increasing income</a:t>
            </a:r>
          </a:p>
          <a:p>
            <a:pPr>
              <a:buNone/>
            </a:pPr>
            <a:endParaRPr lang="en-US" dirty="0"/>
          </a:p>
        </p:txBody>
      </p:sp>
      <p:pic>
        <p:nvPicPr>
          <p:cNvPr id="60417" name="Picture 1"/>
          <p:cNvPicPr>
            <a:picLocks noChangeAspect="1" noChangeArrowheads="1"/>
          </p:cNvPicPr>
          <p:nvPr/>
        </p:nvPicPr>
        <p:blipFill>
          <a:blip r:embed="rId2"/>
          <a:srcRect/>
          <a:stretch>
            <a:fillRect/>
          </a:stretch>
        </p:blipFill>
        <p:spPr bwMode="auto">
          <a:xfrm>
            <a:off x="914400" y="2362200"/>
            <a:ext cx="6553200" cy="4343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War II</a:t>
            </a:r>
            <a:endParaRPr lang="en-US" dirty="0"/>
          </a:p>
        </p:txBody>
      </p:sp>
      <p:sp>
        <p:nvSpPr>
          <p:cNvPr id="3" name="Content Placeholder 2"/>
          <p:cNvSpPr>
            <a:spLocks noGrp="1"/>
          </p:cNvSpPr>
          <p:nvPr>
            <p:ph idx="1"/>
          </p:nvPr>
        </p:nvSpPr>
        <p:spPr/>
        <p:txBody>
          <a:bodyPr/>
          <a:lstStyle/>
          <a:p>
            <a:r>
              <a:rPr lang="en-US" dirty="0" smtClean="0"/>
              <a:t>Multiple Linear Regression with Per Capita income as the response variable and all the others as explanatory variables</a:t>
            </a:r>
          </a:p>
          <a:p>
            <a:r>
              <a:rPr lang="en-US" dirty="0" smtClean="0"/>
              <a:t>As  you can see it is positively increasing linearly</a:t>
            </a:r>
          </a:p>
          <a:p>
            <a:r>
              <a:rPr lang="en-US" dirty="0" smtClean="0"/>
              <a:t>This data is very good with the R value being 0.9882 and the p-value at 1.217*10^-5 which is significant.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381000" y="147638"/>
            <a:ext cx="8229600" cy="6562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All the data obtained in this report is from three years prior to a given war, the war itself, and three  years after the war.</a:t>
            </a:r>
          </a:p>
          <a:p>
            <a:pPr>
              <a:buNone/>
            </a:pPr>
            <a:endParaRPr lang="en-US" dirty="0" smtClean="0"/>
          </a:p>
          <a:p>
            <a:r>
              <a:rPr lang="en-US" dirty="0" smtClean="0"/>
              <a:t>The four wars included in our analysis are World War II (1941-1945), The Korean War (1950-1953), The Vietnam War (1964-1973), and The Gulf War (1990-1991).</a:t>
            </a:r>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Vietnam War</a:t>
            </a:r>
            <a:endParaRPr lang="en-US" dirty="0"/>
          </a:p>
        </p:txBody>
      </p:sp>
      <p:sp>
        <p:nvSpPr>
          <p:cNvPr id="3" name="Content Placeholder 2"/>
          <p:cNvSpPr>
            <a:spLocks noGrp="1"/>
          </p:cNvSpPr>
          <p:nvPr>
            <p:ph idx="1"/>
          </p:nvPr>
        </p:nvSpPr>
        <p:spPr/>
        <p:txBody>
          <a:bodyPr/>
          <a:lstStyle/>
          <a:p>
            <a:r>
              <a:rPr lang="en-US" dirty="0" smtClean="0"/>
              <a:t>Multiple Linear Regression with Per Capita income as the response variable and all the others as explanatory variables</a:t>
            </a:r>
          </a:p>
          <a:p>
            <a:r>
              <a:rPr lang="en-US" dirty="0" smtClean="0"/>
              <a:t>Again, it is very linear with positive increases all around</a:t>
            </a:r>
          </a:p>
          <a:p>
            <a:r>
              <a:rPr lang="en-US" dirty="0" smtClean="0"/>
              <a:t>We see that Surplus/Def does not go with the graph, but the surplus/deficit is very important for our study later on.</a:t>
            </a:r>
          </a:p>
          <a:p>
            <a:r>
              <a:rPr lang="en-US" dirty="0" smtClean="0"/>
              <a:t>The R^2 value is 0.9807 with a p-value of 4.387*10^-10 which again shows very important significance. </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a:srcRect/>
          <a:stretch>
            <a:fillRect/>
          </a:stretch>
        </p:blipFill>
        <p:spPr bwMode="auto">
          <a:xfrm>
            <a:off x="990600" y="147638"/>
            <a:ext cx="7391400" cy="6562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Korean War</a:t>
            </a:r>
            <a:endParaRPr lang="en-US" dirty="0"/>
          </a:p>
        </p:txBody>
      </p:sp>
      <p:sp>
        <p:nvSpPr>
          <p:cNvPr id="3" name="Content Placeholder 2"/>
          <p:cNvSpPr>
            <a:spLocks noGrp="1"/>
          </p:cNvSpPr>
          <p:nvPr>
            <p:ph idx="1"/>
          </p:nvPr>
        </p:nvSpPr>
        <p:spPr/>
        <p:txBody>
          <a:bodyPr/>
          <a:lstStyle/>
          <a:p>
            <a:r>
              <a:rPr lang="en-US" dirty="0" smtClean="0"/>
              <a:t>Multiple Linear Regression with Per Capita income as the response variable and all the others as explanatory variables</a:t>
            </a:r>
          </a:p>
          <a:p>
            <a:r>
              <a:rPr lang="en-US" dirty="0" smtClean="0"/>
              <a:t>It is the same explanation as above showing how per capita income increases as war goes on and eventually caps at a new high after the war is over</a:t>
            </a:r>
          </a:p>
          <a:p>
            <a:r>
              <a:rPr lang="en-US" dirty="0" smtClean="0"/>
              <a:t>The R^2 value is 0.988 and the p-value is 1.262*10^-5 which is significant</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srcRect/>
          <a:stretch>
            <a:fillRect/>
          </a:stretch>
        </p:blipFill>
        <p:spPr bwMode="auto">
          <a:xfrm>
            <a:off x="762000" y="147638"/>
            <a:ext cx="7696200" cy="6562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Gulf War</a:t>
            </a:r>
            <a:endParaRPr lang="en-US" dirty="0"/>
          </a:p>
        </p:txBody>
      </p:sp>
      <p:sp>
        <p:nvSpPr>
          <p:cNvPr id="3" name="Content Placeholder 2"/>
          <p:cNvSpPr>
            <a:spLocks noGrp="1"/>
          </p:cNvSpPr>
          <p:nvPr>
            <p:ph idx="1"/>
          </p:nvPr>
        </p:nvSpPr>
        <p:spPr/>
        <p:txBody>
          <a:bodyPr/>
          <a:lstStyle/>
          <a:p>
            <a:r>
              <a:rPr lang="en-US" dirty="0" smtClean="0"/>
              <a:t>Multiple Linear Regression with Per Capita income as the response variable and all the others as explanatory variables</a:t>
            </a:r>
          </a:p>
          <a:p>
            <a:r>
              <a:rPr lang="en-US" dirty="0" smtClean="0"/>
              <a:t>The same applies to the Gulf War also, Per Capita income increases as the war goes on to a new cap</a:t>
            </a:r>
          </a:p>
          <a:p>
            <a:r>
              <a:rPr lang="en-US" dirty="0" smtClean="0"/>
              <a:t>The R^2 value is 0.9989 and the p-value is 2.469*10^-5 which is significant. </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a:srcRect/>
          <a:stretch>
            <a:fillRect/>
          </a:stretch>
        </p:blipFill>
        <p:spPr bwMode="auto">
          <a:xfrm>
            <a:off x="914400" y="147638"/>
            <a:ext cx="7391400" cy="6562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Per Capita Income</a:t>
            </a:r>
            <a:endParaRPr lang="en-US" dirty="0"/>
          </a:p>
        </p:txBody>
      </p:sp>
      <p:sp>
        <p:nvSpPr>
          <p:cNvPr id="3" name="Content Placeholder 2"/>
          <p:cNvSpPr>
            <a:spLocks noGrp="1"/>
          </p:cNvSpPr>
          <p:nvPr>
            <p:ph idx="1"/>
          </p:nvPr>
        </p:nvSpPr>
        <p:spPr/>
        <p:txBody>
          <a:bodyPr/>
          <a:lstStyle/>
          <a:p>
            <a:r>
              <a:rPr lang="en-US" dirty="0" smtClean="0"/>
              <a:t>As you can see from all of these slides using single regression and multiple regression that Per Capita Income increases with war and by the end a new cap is reached further bettering our society.</a:t>
            </a:r>
          </a:p>
          <a:p>
            <a:r>
              <a:rPr lang="en-US" dirty="0" smtClean="0"/>
              <a:t>Even though as you will see later that Poverty and Deficit occur in times of war, it is also very profitable.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Poverty</a:t>
            </a:r>
            <a:endParaRPr lang="en-US" dirty="0"/>
          </a:p>
        </p:txBody>
      </p:sp>
      <p:sp>
        <p:nvSpPr>
          <p:cNvPr id="3" name="Content Placeholder 2"/>
          <p:cNvSpPr>
            <a:spLocks noGrp="1"/>
          </p:cNvSpPr>
          <p:nvPr>
            <p:ph idx="1"/>
          </p:nvPr>
        </p:nvSpPr>
        <p:spPr/>
        <p:txBody>
          <a:bodyPr/>
          <a:lstStyle/>
          <a:p>
            <a:r>
              <a:rPr lang="en-US" dirty="0" smtClean="0"/>
              <a:t>Does America deal with greater Poverty in War?</a:t>
            </a:r>
          </a:p>
          <a:p>
            <a:r>
              <a:rPr lang="en-US" dirty="0" smtClean="0"/>
              <a:t>The data for Poverty was only recorded on the federal level from the years 1959 and on. </a:t>
            </a:r>
          </a:p>
          <a:p>
            <a:r>
              <a:rPr lang="en-US" dirty="0" smtClean="0"/>
              <a:t>What could be some of the reasons for this?</a:t>
            </a:r>
          </a:p>
          <a:p>
            <a:r>
              <a:rPr lang="en-US" dirty="0" smtClean="0"/>
              <a:t>Did they realize that poverty is a contributing factor in war?</a:t>
            </a:r>
          </a:p>
          <a:p>
            <a:r>
              <a:rPr lang="en-US" dirty="0" smtClean="0"/>
              <a:t>In proving our alternative hypothesis below that war is profitable, does poverty factor into that profitability or are we taking money away from the people who need it? </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Poverty Overall in the Vietnam</a:t>
            </a:r>
            <a:endParaRPr lang="en-US" dirty="0"/>
          </a:p>
        </p:txBody>
      </p:sp>
      <p:sp>
        <p:nvSpPr>
          <p:cNvPr id="3" name="Content Placeholder 2"/>
          <p:cNvSpPr>
            <a:spLocks noGrp="1"/>
          </p:cNvSpPr>
          <p:nvPr>
            <p:ph idx="1"/>
          </p:nvPr>
        </p:nvSpPr>
        <p:spPr/>
        <p:txBody>
          <a:bodyPr/>
          <a:lstStyle/>
          <a:p>
            <a:r>
              <a:rPr lang="en-US" dirty="0" smtClean="0"/>
              <a:t>The races in comparison in this war are African Americans vs. Caucasians vs. All Races</a:t>
            </a:r>
            <a:endParaRPr lang="en-US" dirty="0"/>
          </a:p>
        </p:txBody>
      </p:sp>
      <p:pic>
        <p:nvPicPr>
          <p:cNvPr id="4" name="Picture 3" descr="Poverty Percentage - Vietnam - All Races.bmp"/>
          <p:cNvPicPr>
            <a:picLocks noChangeAspect="1"/>
          </p:cNvPicPr>
          <p:nvPr/>
        </p:nvPicPr>
        <p:blipFill>
          <a:blip r:embed="rId2"/>
          <a:stretch>
            <a:fillRect/>
          </a:stretch>
        </p:blipFill>
        <p:spPr>
          <a:xfrm>
            <a:off x="1752600" y="2743200"/>
            <a:ext cx="4679302" cy="38862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Vietnam War II</a:t>
            </a:r>
            <a:endParaRPr lang="en-US" dirty="0"/>
          </a:p>
        </p:txBody>
      </p:sp>
      <p:sp>
        <p:nvSpPr>
          <p:cNvPr id="3" name="Content Placeholder 2"/>
          <p:cNvSpPr>
            <a:spLocks noGrp="1"/>
          </p:cNvSpPr>
          <p:nvPr>
            <p:ph idx="1"/>
          </p:nvPr>
        </p:nvSpPr>
        <p:spPr/>
        <p:txBody>
          <a:bodyPr/>
          <a:lstStyle/>
          <a:p>
            <a:pPr>
              <a:buNone/>
            </a:pPr>
            <a:r>
              <a:rPr lang="en-US" dirty="0" smtClean="0"/>
              <a:t>Racial Comparison in graph form</a:t>
            </a:r>
          </a:p>
          <a:p>
            <a:pPr>
              <a:buNone/>
            </a:pPr>
            <a:endParaRPr lang="en-US" dirty="0"/>
          </a:p>
        </p:txBody>
      </p:sp>
      <p:pic>
        <p:nvPicPr>
          <p:cNvPr id="4" name="Picture 3" descr="Poverty Percentage - Vietnam - White.bmp"/>
          <p:cNvPicPr>
            <a:picLocks noChangeAspect="1"/>
          </p:cNvPicPr>
          <p:nvPr/>
        </p:nvPicPr>
        <p:blipFill>
          <a:blip r:embed="rId2"/>
          <a:stretch>
            <a:fillRect/>
          </a:stretch>
        </p:blipFill>
        <p:spPr>
          <a:xfrm>
            <a:off x="152400" y="2438400"/>
            <a:ext cx="4267200" cy="4267200"/>
          </a:xfrm>
          <a:prstGeom prst="rect">
            <a:avLst/>
          </a:prstGeom>
        </p:spPr>
      </p:pic>
      <p:pic>
        <p:nvPicPr>
          <p:cNvPr id="5" name="Picture 4" descr="Poverty Percentage - Vietnam - Black.bmp"/>
          <p:cNvPicPr>
            <a:picLocks noChangeAspect="1"/>
          </p:cNvPicPr>
          <p:nvPr/>
        </p:nvPicPr>
        <p:blipFill>
          <a:blip r:embed="rId3"/>
          <a:stretch>
            <a:fillRect/>
          </a:stretch>
        </p:blipFill>
        <p:spPr>
          <a:xfrm>
            <a:off x="4572000" y="2286000"/>
            <a:ext cx="4572000" cy="4572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be Answered</a:t>
            </a:r>
            <a:endParaRPr lang="en-US" dirty="0"/>
          </a:p>
        </p:txBody>
      </p:sp>
      <p:sp>
        <p:nvSpPr>
          <p:cNvPr id="3" name="Content Placeholder 2"/>
          <p:cNvSpPr>
            <a:spLocks noGrp="1"/>
          </p:cNvSpPr>
          <p:nvPr>
            <p:ph idx="1"/>
          </p:nvPr>
        </p:nvSpPr>
        <p:spPr/>
        <p:txBody>
          <a:bodyPr>
            <a:normAutofit lnSpcReduction="10000"/>
          </a:bodyPr>
          <a:lstStyle/>
          <a:p>
            <a:r>
              <a:rPr lang="en-US" dirty="0" smtClean="0"/>
              <a:t>Does War effect per capita income obtained through the GNP?</a:t>
            </a:r>
          </a:p>
          <a:p>
            <a:r>
              <a:rPr lang="en-US" dirty="0" smtClean="0"/>
              <a:t>Does War effect poverty taking the Racial aspect into account?</a:t>
            </a:r>
          </a:p>
          <a:p>
            <a:r>
              <a:rPr lang="en-US" dirty="0" smtClean="0"/>
              <a:t>Did the wars bring us out of deficit, give us a surplus, or plunge us into a bigger one than we already had?</a:t>
            </a:r>
          </a:p>
          <a:p>
            <a:r>
              <a:rPr lang="en-US" dirty="0" smtClean="0"/>
              <a:t>Did War make us go into recession or pull us out of recession?</a:t>
            </a:r>
          </a:p>
          <a:p>
            <a:r>
              <a:rPr lang="en-US" dirty="0" smtClean="0"/>
              <a:t>Is war profitable and beneficial to the American Economy through analyzing the GDP?</a:t>
            </a:r>
          </a:p>
          <a:p>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Racial Comparison in Vietnam War</a:t>
            </a:r>
            <a:endParaRPr lang="en-US" dirty="0"/>
          </a:p>
        </p:txBody>
      </p:sp>
      <p:sp>
        <p:nvSpPr>
          <p:cNvPr id="3" name="Content Placeholder 2"/>
          <p:cNvSpPr>
            <a:spLocks noGrp="1"/>
          </p:cNvSpPr>
          <p:nvPr>
            <p:ph idx="1"/>
          </p:nvPr>
        </p:nvSpPr>
        <p:spPr/>
        <p:txBody>
          <a:bodyPr/>
          <a:lstStyle/>
          <a:p>
            <a:r>
              <a:rPr lang="en-US" dirty="0" smtClean="0"/>
              <a:t>This is a comparison to the national average</a:t>
            </a:r>
          </a:p>
          <a:p>
            <a:r>
              <a:rPr lang="en-US" dirty="0" smtClean="0"/>
              <a:t>African Americans have greater poverty levels than whites throughout wars</a:t>
            </a:r>
          </a:p>
          <a:p>
            <a:r>
              <a:rPr lang="en-US" dirty="0" smtClean="0"/>
              <a:t>The poverty level of African Americans compared to all races decrease while poverty level of whites increase compared to all races</a:t>
            </a:r>
          </a:p>
          <a:p>
            <a:r>
              <a:rPr lang="en-US" dirty="0" smtClean="0"/>
              <a:t>The civil rights movement affects the race relations.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Poverty Overall in the Gulf War</a:t>
            </a:r>
            <a:endParaRPr lang="en-US" dirty="0"/>
          </a:p>
        </p:txBody>
      </p:sp>
      <p:sp>
        <p:nvSpPr>
          <p:cNvPr id="3" name="Content Placeholder 2"/>
          <p:cNvSpPr>
            <a:spLocks noGrp="1"/>
          </p:cNvSpPr>
          <p:nvPr>
            <p:ph idx="1"/>
          </p:nvPr>
        </p:nvSpPr>
        <p:spPr/>
        <p:txBody>
          <a:bodyPr/>
          <a:lstStyle/>
          <a:p>
            <a:pPr>
              <a:buNone/>
            </a:pPr>
            <a:r>
              <a:rPr lang="en-US" dirty="0" smtClean="0"/>
              <a:t>Poverty exponentially growing for the Gulf War years</a:t>
            </a:r>
            <a:endParaRPr lang="en-US" dirty="0"/>
          </a:p>
        </p:txBody>
      </p:sp>
      <p:pic>
        <p:nvPicPr>
          <p:cNvPr id="4" name="Picture 3" descr="Poverty Percentage - Gulf War - All Races.bmp"/>
          <p:cNvPicPr>
            <a:picLocks noChangeAspect="1"/>
          </p:cNvPicPr>
          <p:nvPr/>
        </p:nvPicPr>
        <p:blipFill>
          <a:blip r:embed="rId2"/>
          <a:stretch>
            <a:fillRect/>
          </a:stretch>
        </p:blipFill>
        <p:spPr>
          <a:xfrm>
            <a:off x="1066800" y="2438400"/>
            <a:ext cx="5943601" cy="44196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Racial Comparisons in Gulf War</a:t>
            </a:r>
            <a:endParaRPr lang="en-US" dirty="0"/>
          </a:p>
        </p:txBody>
      </p:sp>
      <p:sp>
        <p:nvSpPr>
          <p:cNvPr id="3" name="Content Placeholder 2"/>
          <p:cNvSpPr>
            <a:spLocks noGrp="1"/>
          </p:cNvSpPr>
          <p:nvPr>
            <p:ph idx="1"/>
          </p:nvPr>
        </p:nvSpPr>
        <p:spPr/>
        <p:txBody>
          <a:bodyPr>
            <a:normAutofit lnSpcReduction="10000"/>
          </a:bodyPr>
          <a:lstStyle/>
          <a:p>
            <a:r>
              <a:rPr lang="en-US" dirty="0" smtClean="0"/>
              <a:t>This is the Poverty for a specific race and the conclusion made about them</a:t>
            </a:r>
          </a:p>
          <a:p>
            <a:r>
              <a:rPr lang="en-US" dirty="0" smtClean="0"/>
              <a:t>African Americans increased throughout the war</a:t>
            </a:r>
          </a:p>
          <a:p>
            <a:r>
              <a:rPr lang="en-US" dirty="0" smtClean="0"/>
              <a:t>Caucasian Americans increase d throughout the war</a:t>
            </a:r>
          </a:p>
          <a:p>
            <a:r>
              <a:rPr lang="en-US" dirty="0" smtClean="0"/>
              <a:t>Hispanic Americans increases throughout the war</a:t>
            </a:r>
          </a:p>
          <a:p>
            <a:r>
              <a:rPr lang="en-US" dirty="0" smtClean="0"/>
              <a:t>Asian Americans were scattered but overall decreased in the war</a:t>
            </a:r>
          </a:p>
          <a:p>
            <a:r>
              <a:rPr lang="en-US" dirty="0" smtClean="0"/>
              <a:t>African Americans and Hispanic Americans are overall underprivileged minorities and have a deeper poverty level</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Gulf War II</a:t>
            </a:r>
            <a:endParaRPr lang="en-US" dirty="0"/>
          </a:p>
        </p:txBody>
      </p:sp>
      <p:sp>
        <p:nvSpPr>
          <p:cNvPr id="3" name="Content Placeholder 2"/>
          <p:cNvSpPr>
            <a:spLocks noGrp="1"/>
          </p:cNvSpPr>
          <p:nvPr>
            <p:ph idx="1"/>
          </p:nvPr>
        </p:nvSpPr>
        <p:spPr/>
        <p:txBody>
          <a:bodyPr/>
          <a:lstStyle/>
          <a:p>
            <a:pPr>
              <a:buNone/>
            </a:pPr>
            <a:r>
              <a:rPr lang="en-US" dirty="0" smtClean="0"/>
              <a:t>Racial Comparisons  in graph form</a:t>
            </a:r>
          </a:p>
          <a:p>
            <a:pPr>
              <a:buNone/>
            </a:pPr>
            <a:endParaRPr lang="en-US" dirty="0"/>
          </a:p>
        </p:txBody>
      </p:sp>
      <p:pic>
        <p:nvPicPr>
          <p:cNvPr id="4" name="Picture 3" descr="Poverty Percentage - Gulf War - Black.bmp"/>
          <p:cNvPicPr>
            <a:picLocks noChangeAspect="1"/>
          </p:cNvPicPr>
          <p:nvPr/>
        </p:nvPicPr>
        <p:blipFill>
          <a:blip r:embed="rId2"/>
          <a:stretch>
            <a:fillRect/>
          </a:stretch>
        </p:blipFill>
        <p:spPr>
          <a:xfrm>
            <a:off x="-1" y="2514600"/>
            <a:ext cx="4618653" cy="4114800"/>
          </a:xfrm>
          <a:prstGeom prst="rect">
            <a:avLst/>
          </a:prstGeom>
        </p:spPr>
      </p:pic>
      <p:pic>
        <p:nvPicPr>
          <p:cNvPr id="5" name="Picture 4" descr="Poverty Percentage - Gulf War - White.bmp"/>
          <p:cNvPicPr>
            <a:picLocks noChangeAspect="1"/>
          </p:cNvPicPr>
          <p:nvPr/>
        </p:nvPicPr>
        <p:blipFill>
          <a:blip r:embed="rId3"/>
          <a:stretch>
            <a:fillRect/>
          </a:stretch>
        </p:blipFill>
        <p:spPr>
          <a:xfrm>
            <a:off x="4495800" y="2362200"/>
            <a:ext cx="4495800" cy="44958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Gulf War III</a:t>
            </a:r>
            <a:endParaRPr lang="en-US" dirty="0"/>
          </a:p>
        </p:txBody>
      </p:sp>
      <p:sp>
        <p:nvSpPr>
          <p:cNvPr id="3" name="Content Placeholder 2"/>
          <p:cNvSpPr>
            <a:spLocks noGrp="1"/>
          </p:cNvSpPr>
          <p:nvPr>
            <p:ph idx="1"/>
          </p:nvPr>
        </p:nvSpPr>
        <p:spPr/>
        <p:txBody>
          <a:bodyPr/>
          <a:lstStyle/>
          <a:p>
            <a:pPr>
              <a:buNone/>
            </a:pPr>
            <a:r>
              <a:rPr lang="en-US" dirty="0" smtClean="0"/>
              <a:t>Racial Comparisons II</a:t>
            </a:r>
          </a:p>
          <a:p>
            <a:pPr>
              <a:buNone/>
            </a:pPr>
            <a:endParaRPr lang="en-US" dirty="0"/>
          </a:p>
        </p:txBody>
      </p:sp>
      <p:pic>
        <p:nvPicPr>
          <p:cNvPr id="4" name="Picture 3" descr="Poverty Percentage - Gulf War - Hispanic.bmp"/>
          <p:cNvPicPr>
            <a:picLocks noChangeAspect="1"/>
          </p:cNvPicPr>
          <p:nvPr/>
        </p:nvPicPr>
        <p:blipFill>
          <a:blip r:embed="rId2"/>
          <a:stretch>
            <a:fillRect/>
          </a:stretch>
        </p:blipFill>
        <p:spPr>
          <a:xfrm>
            <a:off x="0" y="2286000"/>
            <a:ext cx="4572000" cy="4572000"/>
          </a:xfrm>
          <a:prstGeom prst="rect">
            <a:avLst/>
          </a:prstGeom>
        </p:spPr>
      </p:pic>
      <p:pic>
        <p:nvPicPr>
          <p:cNvPr id="5" name="Picture 4" descr="Poverty Percentage - Gulf War - Asian.bmp"/>
          <p:cNvPicPr>
            <a:picLocks noChangeAspect="1"/>
          </p:cNvPicPr>
          <p:nvPr/>
        </p:nvPicPr>
        <p:blipFill>
          <a:blip r:embed="rId3"/>
          <a:stretch>
            <a:fillRect/>
          </a:stretch>
        </p:blipFill>
        <p:spPr>
          <a:xfrm>
            <a:off x="4419600" y="2362200"/>
            <a:ext cx="4495800" cy="44958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Conclusion of Racial Comparisons</a:t>
            </a:r>
            <a:endParaRPr lang="en-US" dirty="0"/>
          </a:p>
        </p:txBody>
      </p:sp>
      <p:sp>
        <p:nvSpPr>
          <p:cNvPr id="3" name="Content Placeholder 2"/>
          <p:cNvSpPr>
            <a:spLocks noGrp="1"/>
          </p:cNvSpPr>
          <p:nvPr>
            <p:ph idx="1"/>
          </p:nvPr>
        </p:nvSpPr>
        <p:spPr/>
        <p:txBody>
          <a:bodyPr/>
          <a:lstStyle/>
          <a:p>
            <a:r>
              <a:rPr lang="en-US" dirty="0" smtClean="0"/>
              <a:t>This is a comparison to the national averages</a:t>
            </a:r>
          </a:p>
          <a:p>
            <a:r>
              <a:rPr lang="en-US" dirty="0" smtClean="0"/>
              <a:t>The African American poverty level decreases dramatically but still sits high in absolute terms, by more than double</a:t>
            </a:r>
          </a:p>
          <a:p>
            <a:r>
              <a:rPr lang="en-US" dirty="0" smtClean="0"/>
              <a:t>The Caucasian poverty level increases but throughout the war is less than national average</a:t>
            </a:r>
          </a:p>
          <a:p>
            <a:r>
              <a:rPr lang="en-US" dirty="0" smtClean="0"/>
              <a:t>The Hispanic poverty level decreases throughout the war but is more than double the national level</a:t>
            </a:r>
          </a:p>
          <a:p>
            <a:r>
              <a:rPr lang="en-US" dirty="0" smtClean="0"/>
              <a:t>The Asian poverty level decreases and is about the same as the national level</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Poverty Conclusion</a:t>
            </a:r>
            <a:endParaRPr lang="en-US" dirty="0"/>
          </a:p>
        </p:txBody>
      </p:sp>
      <p:sp>
        <p:nvSpPr>
          <p:cNvPr id="3" name="Content Placeholder 2"/>
          <p:cNvSpPr>
            <a:spLocks noGrp="1"/>
          </p:cNvSpPr>
          <p:nvPr>
            <p:ph idx="1"/>
          </p:nvPr>
        </p:nvSpPr>
        <p:spPr/>
        <p:txBody>
          <a:bodyPr/>
          <a:lstStyle/>
          <a:p>
            <a:r>
              <a:rPr lang="en-US" dirty="0" smtClean="0"/>
              <a:t>Race is an influencing factor in determining poverty of a certain group.</a:t>
            </a:r>
          </a:p>
          <a:p>
            <a:r>
              <a:rPr lang="en-US" dirty="0" smtClean="0"/>
              <a:t>Poverty is reflected by income, so if data were present on income by race, we could show a similar trend in income status by racial group for the gulf war and any other war presented with the right data.</a:t>
            </a:r>
          </a:p>
          <a:p>
            <a:pPr>
              <a:buNone/>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Deficit</a:t>
            </a:r>
            <a:endParaRPr lang="en-US" dirty="0"/>
          </a:p>
        </p:txBody>
      </p:sp>
      <p:sp>
        <p:nvSpPr>
          <p:cNvPr id="3" name="Content Placeholder 2"/>
          <p:cNvSpPr>
            <a:spLocks noGrp="1"/>
          </p:cNvSpPr>
          <p:nvPr>
            <p:ph idx="1"/>
          </p:nvPr>
        </p:nvSpPr>
        <p:spPr/>
        <p:txBody>
          <a:bodyPr/>
          <a:lstStyle/>
          <a:p>
            <a:r>
              <a:rPr lang="en-US" dirty="0" smtClean="0"/>
              <a:t>Deficit is when an entity (often the government) spends more money than it takes in. </a:t>
            </a:r>
          </a:p>
          <a:p>
            <a:r>
              <a:rPr lang="en-US" dirty="0" smtClean="0"/>
              <a:t>Surplus is when an entity (often the government) spends less money than it takes in. </a:t>
            </a:r>
          </a:p>
          <a:p>
            <a:r>
              <a:rPr lang="en-US" dirty="0" smtClean="0"/>
              <a:t>There are a few types of deficit that will be discussed and mentioned below</a:t>
            </a:r>
          </a:p>
          <a:p>
            <a:r>
              <a:rPr lang="en-US" dirty="0" smtClean="0"/>
              <a:t>Trade Deficit</a:t>
            </a:r>
          </a:p>
          <a:p>
            <a:r>
              <a:rPr lang="en-US" dirty="0" smtClean="0"/>
              <a:t>Deficit/Surplus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 Deficit</a:t>
            </a:r>
            <a:endParaRPr lang="en-US" dirty="0"/>
          </a:p>
        </p:txBody>
      </p:sp>
      <p:sp>
        <p:nvSpPr>
          <p:cNvPr id="3" name="Content Placeholder 2"/>
          <p:cNvSpPr>
            <a:spLocks noGrp="1"/>
          </p:cNvSpPr>
          <p:nvPr>
            <p:ph idx="1"/>
          </p:nvPr>
        </p:nvSpPr>
        <p:spPr/>
        <p:txBody>
          <a:bodyPr/>
          <a:lstStyle/>
          <a:p>
            <a:r>
              <a:rPr lang="en-US" dirty="0" smtClean="0"/>
              <a:t>Trade deficit is the difference between exports and imports.</a:t>
            </a:r>
          </a:p>
          <a:p>
            <a:r>
              <a:rPr lang="en-US" dirty="0" smtClean="0"/>
              <a:t>If trade deficit is &lt;0, then we owe money and is very bad for the American economy.</a:t>
            </a:r>
          </a:p>
          <a:p>
            <a:r>
              <a:rPr lang="en-US" dirty="0" smtClean="0"/>
              <a:t>For the first three wars, trade deficit grows during the wars and then recovers afterwards</a:t>
            </a:r>
          </a:p>
          <a:p>
            <a:r>
              <a:rPr lang="en-US" dirty="0" smtClean="0"/>
              <a:t>For the Gulf War, trade deficit contracts. What factors could do this and shift the pattern?</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 Deficit Graphs</a:t>
            </a:r>
            <a:endParaRPr lang="en-US" dirty="0"/>
          </a:p>
        </p:txBody>
      </p:sp>
      <p:sp>
        <p:nvSpPr>
          <p:cNvPr id="3" name="Content Placeholder 2"/>
          <p:cNvSpPr>
            <a:spLocks noGrp="1"/>
          </p:cNvSpPr>
          <p:nvPr>
            <p:ph idx="1"/>
          </p:nvPr>
        </p:nvSpPr>
        <p:spPr/>
        <p:txBody>
          <a:bodyPr/>
          <a:lstStyle/>
          <a:p>
            <a:pPr>
              <a:buNone/>
            </a:pPr>
            <a:r>
              <a:rPr lang="en-US" dirty="0" smtClean="0"/>
              <a:t>The graphs that support the analysis above</a:t>
            </a:r>
            <a:endParaRPr lang="en-US" dirty="0"/>
          </a:p>
        </p:txBody>
      </p:sp>
      <p:pic>
        <p:nvPicPr>
          <p:cNvPr id="4" name="Picture 3" descr="WWII-TradeDeficit.bmp"/>
          <p:cNvPicPr>
            <a:picLocks noChangeAspect="1"/>
          </p:cNvPicPr>
          <p:nvPr/>
        </p:nvPicPr>
        <p:blipFill>
          <a:blip r:embed="rId2"/>
          <a:stretch>
            <a:fillRect/>
          </a:stretch>
        </p:blipFill>
        <p:spPr>
          <a:xfrm>
            <a:off x="0" y="2514600"/>
            <a:ext cx="4191000" cy="4191000"/>
          </a:xfrm>
          <a:prstGeom prst="rect">
            <a:avLst/>
          </a:prstGeom>
        </p:spPr>
      </p:pic>
      <p:pic>
        <p:nvPicPr>
          <p:cNvPr id="5" name="Picture 4" descr="Korean-TradeDeficit.bmp"/>
          <p:cNvPicPr>
            <a:picLocks noChangeAspect="1"/>
          </p:cNvPicPr>
          <p:nvPr/>
        </p:nvPicPr>
        <p:blipFill>
          <a:blip r:embed="rId3"/>
          <a:stretch>
            <a:fillRect/>
          </a:stretch>
        </p:blipFill>
        <p:spPr>
          <a:xfrm>
            <a:off x="4648200" y="2514600"/>
            <a:ext cx="4343400" cy="43434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want to Conclude</a:t>
            </a:r>
            <a:endParaRPr lang="en-US" dirty="0"/>
          </a:p>
        </p:txBody>
      </p:sp>
      <p:sp>
        <p:nvSpPr>
          <p:cNvPr id="3" name="Content Placeholder 2"/>
          <p:cNvSpPr>
            <a:spLocks noGrp="1"/>
          </p:cNvSpPr>
          <p:nvPr>
            <p:ph idx="1"/>
          </p:nvPr>
        </p:nvSpPr>
        <p:spPr/>
        <p:txBody>
          <a:bodyPr>
            <a:normAutofit lnSpcReduction="10000"/>
          </a:bodyPr>
          <a:lstStyle/>
          <a:p>
            <a:r>
              <a:rPr lang="en-US" dirty="0" smtClean="0"/>
              <a:t>Our main point is to deduce whether or not war is profitable through GDP to the American Economy using the answers obtained from the first few questions.</a:t>
            </a:r>
          </a:p>
          <a:p>
            <a:pPr>
              <a:buNone/>
            </a:pPr>
            <a:endParaRPr lang="en-US" dirty="0" smtClean="0"/>
          </a:p>
          <a:p>
            <a:r>
              <a:rPr lang="en-US" dirty="0" smtClean="0"/>
              <a:t>Our null hypothesis is that war does not affect the GDP and thus does not affect the economy</a:t>
            </a:r>
          </a:p>
          <a:p>
            <a:pPr>
              <a:buNone/>
            </a:pPr>
            <a:endParaRPr lang="en-US" dirty="0" smtClean="0"/>
          </a:p>
          <a:p>
            <a:r>
              <a:rPr lang="en-US" dirty="0" smtClean="0"/>
              <a:t>Our alternative hypothesis is that war does have an effect on GDP and thus does affect the economy through the questions  that will be answered. </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 Deficit Graphs II</a:t>
            </a:r>
            <a:endParaRPr lang="en-US" dirty="0"/>
          </a:p>
        </p:txBody>
      </p:sp>
      <p:sp>
        <p:nvSpPr>
          <p:cNvPr id="3" name="Content Placeholder 2"/>
          <p:cNvSpPr>
            <a:spLocks noGrp="1"/>
          </p:cNvSpPr>
          <p:nvPr>
            <p:ph idx="1"/>
          </p:nvPr>
        </p:nvSpPr>
        <p:spPr/>
        <p:txBody>
          <a:bodyPr/>
          <a:lstStyle/>
          <a:p>
            <a:pPr>
              <a:buNone/>
            </a:pPr>
            <a:r>
              <a:rPr lang="en-US" dirty="0" smtClean="0"/>
              <a:t>Graph’s Cont’d</a:t>
            </a:r>
            <a:endParaRPr lang="en-US" dirty="0"/>
          </a:p>
        </p:txBody>
      </p:sp>
      <p:pic>
        <p:nvPicPr>
          <p:cNvPr id="4" name="Picture 3" descr="Vietnam-TradeDeficit.bmp"/>
          <p:cNvPicPr>
            <a:picLocks noChangeAspect="1"/>
          </p:cNvPicPr>
          <p:nvPr/>
        </p:nvPicPr>
        <p:blipFill>
          <a:blip r:embed="rId2"/>
          <a:stretch>
            <a:fillRect/>
          </a:stretch>
        </p:blipFill>
        <p:spPr>
          <a:xfrm>
            <a:off x="228600" y="2438400"/>
            <a:ext cx="4191000" cy="4191000"/>
          </a:xfrm>
          <a:prstGeom prst="rect">
            <a:avLst/>
          </a:prstGeom>
        </p:spPr>
      </p:pic>
      <p:pic>
        <p:nvPicPr>
          <p:cNvPr id="5" name="Picture 4" descr="Gulf-TradeDeficit.bmp"/>
          <p:cNvPicPr>
            <a:picLocks noChangeAspect="1"/>
          </p:cNvPicPr>
          <p:nvPr/>
        </p:nvPicPr>
        <p:blipFill>
          <a:blip r:embed="rId3"/>
          <a:stretch>
            <a:fillRect/>
          </a:stretch>
        </p:blipFill>
        <p:spPr>
          <a:xfrm>
            <a:off x="4572000" y="2438400"/>
            <a:ext cx="4267200" cy="42672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Surplus/Deficit</a:t>
            </a:r>
            <a:endParaRPr lang="en-US" dirty="0"/>
          </a:p>
        </p:txBody>
      </p:sp>
      <p:sp>
        <p:nvSpPr>
          <p:cNvPr id="3" name="Content Placeholder 2"/>
          <p:cNvSpPr>
            <a:spLocks noGrp="1"/>
          </p:cNvSpPr>
          <p:nvPr>
            <p:ph idx="1"/>
          </p:nvPr>
        </p:nvSpPr>
        <p:spPr/>
        <p:txBody>
          <a:bodyPr>
            <a:normAutofit fontScale="92500"/>
          </a:bodyPr>
          <a:lstStyle/>
          <a:p>
            <a:r>
              <a:rPr lang="en-US" dirty="0" smtClean="0"/>
              <a:t>Surplus becomes a deficit or a current deficit becomes worse in war</a:t>
            </a:r>
          </a:p>
          <a:p>
            <a:r>
              <a:rPr lang="en-US" dirty="0" smtClean="0"/>
              <a:t>By analysis, Vietnam follows similar behavior if you cut the war period of time in half. </a:t>
            </a:r>
          </a:p>
          <a:p>
            <a:r>
              <a:rPr lang="en-US" dirty="0" smtClean="0"/>
              <a:t>The graphs are to follow. </a:t>
            </a:r>
          </a:p>
          <a:p>
            <a:r>
              <a:rPr lang="en-US" dirty="0" smtClean="0"/>
              <a:t>Through the analysis below, we are plunged into deficit with war, but the war increases profitability including individual incomes which provides more for the populous. The national economy as a whole is also increasing through GDP, GNP, Per Capita Income, and eventually we come out of this deficit when the war is over. </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Graphs of Surplus/Deficit</a:t>
            </a:r>
            <a:endParaRPr lang="en-US" dirty="0"/>
          </a:p>
        </p:txBody>
      </p:sp>
      <p:sp>
        <p:nvSpPr>
          <p:cNvPr id="3" name="Content Placeholder 2"/>
          <p:cNvSpPr>
            <a:spLocks noGrp="1"/>
          </p:cNvSpPr>
          <p:nvPr>
            <p:ph idx="1"/>
          </p:nvPr>
        </p:nvSpPr>
        <p:spPr/>
        <p:txBody>
          <a:bodyPr/>
          <a:lstStyle/>
          <a:p>
            <a:pPr>
              <a:buNone/>
            </a:pPr>
            <a:r>
              <a:rPr lang="en-US" dirty="0" smtClean="0"/>
              <a:t>The graphs are below</a:t>
            </a:r>
          </a:p>
          <a:p>
            <a:pPr>
              <a:buNone/>
            </a:pPr>
            <a:endParaRPr lang="en-US" dirty="0"/>
          </a:p>
        </p:txBody>
      </p:sp>
      <p:pic>
        <p:nvPicPr>
          <p:cNvPr id="4" name="Picture 3" descr="WWII-Surplus-Deficit.bmp"/>
          <p:cNvPicPr>
            <a:picLocks noChangeAspect="1"/>
          </p:cNvPicPr>
          <p:nvPr/>
        </p:nvPicPr>
        <p:blipFill>
          <a:blip r:embed="rId2"/>
          <a:stretch>
            <a:fillRect/>
          </a:stretch>
        </p:blipFill>
        <p:spPr>
          <a:xfrm>
            <a:off x="228600" y="2438400"/>
            <a:ext cx="4038600" cy="4038600"/>
          </a:xfrm>
          <a:prstGeom prst="rect">
            <a:avLst/>
          </a:prstGeom>
        </p:spPr>
      </p:pic>
      <p:pic>
        <p:nvPicPr>
          <p:cNvPr id="5" name="Picture 4" descr="Korean-Surplus-Deficit.bmp"/>
          <p:cNvPicPr>
            <a:picLocks noChangeAspect="1"/>
          </p:cNvPicPr>
          <p:nvPr/>
        </p:nvPicPr>
        <p:blipFill>
          <a:blip r:embed="rId3"/>
          <a:stretch>
            <a:fillRect/>
          </a:stretch>
        </p:blipFill>
        <p:spPr>
          <a:xfrm>
            <a:off x="4572000" y="2209800"/>
            <a:ext cx="4419600" cy="44196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Graphs of Surplus/Deficit II</a:t>
            </a:r>
            <a:endParaRPr lang="en-US" dirty="0"/>
          </a:p>
        </p:txBody>
      </p:sp>
      <p:sp>
        <p:nvSpPr>
          <p:cNvPr id="3" name="Content Placeholder 2"/>
          <p:cNvSpPr>
            <a:spLocks noGrp="1"/>
          </p:cNvSpPr>
          <p:nvPr>
            <p:ph idx="1"/>
          </p:nvPr>
        </p:nvSpPr>
        <p:spPr/>
        <p:txBody>
          <a:bodyPr/>
          <a:lstStyle/>
          <a:p>
            <a:pPr>
              <a:buNone/>
            </a:pPr>
            <a:r>
              <a:rPr lang="en-US" dirty="0" smtClean="0"/>
              <a:t>Graphs Cont’d</a:t>
            </a:r>
            <a:endParaRPr lang="en-US" dirty="0"/>
          </a:p>
        </p:txBody>
      </p:sp>
      <p:pic>
        <p:nvPicPr>
          <p:cNvPr id="4" name="Picture 3" descr="Vietnam-Surplus-Deficit.bmp"/>
          <p:cNvPicPr>
            <a:picLocks noChangeAspect="1"/>
          </p:cNvPicPr>
          <p:nvPr/>
        </p:nvPicPr>
        <p:blipFill>
          <a:blip r:embed="rId2"/>
          <a:stretch>
            <a:fillRect/>
          </a:stretch>
        </p:blipFill>
        <p:spPr>
          <a:xfrm>
            <a:off x="0" y="2362200"/>
            <a:ext cx="4495800" cy="4495800"/>
          </a:xfrm>
          <a:prstGeom prst="rect">
            <a:avLst/>
          </a:prstGeom>
        </p:spPr>
      </p:pic>
      <p:pic>
        <p:nvPicPr>
          <p:cNvPr id="5" name="Picture 4" descr="Gulf-Surplus-Deficit.bmp"/>
          <p:cNvPicPr>
            <a:picLocks noChangeAspect="1"/>
          </p:cNvPicPr>
          <p:nvPr/>
        </p:nvPicPr>
        <p:blipFill>
          <a:blip r:embed="rId3"/>
          <a:stretch>
            <a:fillRect/>
          </a:stretch>
        </p:blipFill>
        <p:spPr>
          <a:xfrm>
            <a:off x="4495800" y="2362200"/>
            <a:ext cx="4267200" cy="426720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Recession</a:t>
            </a:r>
            <a:endParaRPr lang="en-US" dirty="0"/>
          </a:p>
        </p:txBody>
      </p:sp>
      <p:sp>
        <p:nvSpPr>
          <p:cNvPr id="3" name="Content Placeholder 2"/>
          <p:cNvSpPr>
            <a:spLocks noGrp="1"/>
          </p:cNvSpPr>
          <p:nvPr>
            <p:ph idx="1"/>
          </p:nvPr>
        </p:nvSpPr>
        <p:spPr/>
        <p:txBody>
          <a:bodyPr/>
          <a:lstStyle/>
          <a:p>
            <a:r>
              <a:rPr lang="en-US" dirty="0" smtClean="0"/>
              <a:t>A recession is a decline in an country’s (GDP), or negative real economic growth, for two or more successive quarters of a year. </a:t>
            </a:r>
          </a:p>
          <a:p>
            <a:r>
              <a:rPr lang="en-US" dirty="0" smtClean="0"/>
              <a:t>It is important to show at what times the US has entered recessions. If they seem to be common before, during, or after there may be a direct link between the two. </a:t>
            </a:r>
          </a:p>
          <a:p>
            <a:r>
              <a:rPr lang="en-US" dirty="0" smtClean="0"/>
              <a:t>This will ultimately help with the final conclusion which is to fully support or not, the wars economically benefiting the economy. </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list of all the Recessions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1947q2	-0.5			 1974q3		-3.8</a:t>
            </a:r>
          </a:p>
          <a:p>
            <a:r>
              <a:rPr lang="en-US" dirty="0" smtClean="0"/>
              <a:t>1947q3	-0.2			 1974q4		-1.6 	</a:t>
            </a:r>
          </a:p>
          <a:p>
            <a:r>
              <a:rPr lang="en-US" dirty="0" smtClean="0"/>
              <a:t>1949q1	-5.8			 1975q1		-4.7 	</a:t>
            </a:r>
          </a:p>
          <a:p>
            <a:r>
              <a:rPr lang="en-US" dirty="0" smtClean="0"/>
              <a:t>1949q2	-1.2			 1980q2		-7.8 	</a:t>
            </a:r>
          </a:p>
          <a:p>
            <a:r>
              <a:rPr lang="en-US" dirty="0" smtClean="0"/>
              <a:t>1953q3	-2.4			 1980q3		-0. 7</a:t>
            </a:r>
          </a:p>
          <a:p>
            <a:r>
              <a:rPr lang="en-US" dirty="0" smtClean="0"/>
              <a:t>1953q4	-6.2			 1981q2		-3.1</a:t>
            </a:r>
          </a:p>
          <a:p>
            <a:r>
              <a:rPr lang="en-US" dirty="0" smtClean="0"/>
              <a:t>1954q1	-2.0			 1981q3		-4.9</a:t>
            </a:r>
          </a:p>
          <a:p>
            <a:r>
              <a:rPr lang="en-US" dirty="0" smtClean="0"/>
              <a:t>1957q4	-4.2			 1981q4		-4.9</a:t>
            </a:r>
          </a:p>
          <a:p>
            <a:r>
              <a:rPr lang="en-US" dirty="0" smtClean="0"/>
              <a:t>1958q1	-10.4			 1982q1		-6.4</a:t>
            </a:r>
          </a:p>
          <a:p>
            <a:r>
              <a:rPr lang="en-US" dirty="0" smtClean="0"/>
              <a:t>1969q4	-1.9			1990q4		-3.0</a:t>
            </a:r>
          </a:p>
          <a:p>
            <a:r>
              <a:rPr lang="en-US" dirty="0" smtClean="0"/>
              <a:t>1970q1	-0.7			1991q1		-2.0</a:t>
            </a:r>
          </a:p>
          <a:p>
            <a:endParaRPr 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Recession</a:t>
            </a:r>
            <a:endParaRPr lang="en-US" dirty="0"/>
          </a:p>
        </p:txBody>
      </p:sp>
      <p:sp>
        <p:nvSpPr>
          <p:cNvPr id="3" name="Content Placeholder 2"/>
          <p:cNvSpPr>
            <a:spLocks noGrp="1"/>
          </p:cNvSpPr>
          <p:nvPr>
            <p:ph idx="1"/>
          </p:nvPr>
        </p:nvSpPr>
        <p:spPr/>
        <p:txBody>
          <a:bodyPr/>
          <a:lstStyle/>
          <a:p>
            <a:r>
              <a:rPr lang="en-US" dirty="0" smtClean="0"/>
              <a:t>22 quarters of the 304 quarters of the data is available</a:t>
            </a:r>
          </a:p>
          <a:p>
            <a:r>
              <a:rPr lang="en-US" dirty="0" smtClean="0"/>
              <a:t>Only about 7.24% of the quarters the US was in a recession</a:t>
            </a:r>
          </a:p>
          <a:p>
            <a:r>
              <a:rPr lang="en-US" dirty="0" smtClean="0"/>
              <a:t>Korean War brought us out of recession (1949);  But put us back into one when it ended (1953-54)</a:t>
            </a:r>
          </a:p>
          <a:p>
            <a:r>
              <a:rPr lang="en-US" dirty="0" smtClean="0"/>
              <a:t>Recession occurred for three quarters after the Vietnam War (1974q3-1975q1)</a:t>
            </a:r>
          </a:p>
          <a:p>
            <a:r>
              <a:rPr lang="en-US" dirty="0" smtClean="0"/>
              <a:t>Recession also occurred during the most part of the Gulf War (1990-1991)</a:t>
            </a:r>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II</a:t>
            </a:r>
            <a:endParaRPr lang="en-US" dirty="0"/>
          </a:p>
        </p:txBody>
      </p:sp>
      <p:sp>
        <p:nvSpPr>
          <p:cNvPr id="3" name="Content Placeholder 2"/>
          <p:cNvSpPr>
            <a:spLocks noGrp="1"/>
          </p:cNvSpPr>
          <p:nvPr>
            <p:ph idx="1"/>
          </p:nvPr>
        </p:nvSpPr>
        <p:spPr/>
        <p:txBody>
          <a:bodyPr>
            <a:normAutofit/>
          </a:bodyPr>
          <a:lstStyle/>
          <a:p>
            <a:r>
              <a:rPr lang="en-US" dirty="0" smtClean="0"/>
              <a:t>Eight quarters of the 22 are related to American Wars; Not including the recessions of the Korean War that may or may not have helped America exit out of.</a:t>
            </a:r>
          </a:p>
          <a:p>
            <a:r>
              <a:rPr lang="en-US" dirty="0" smtClean="0"/>
              <a:t>36.36% of the American recessions are related to American Wars.</a:t>
            </a:r>
          </a:p>
          <a:p>
            <a:r>
              <a:rPr lang="en-US" dirty="0" smtClean="0"/>
              <a:t>The many recessions in the 1980’s were caused by the tight monetary policy in the U.S. to control inflation and sharp correction to overproduction of the previous decade which had been masked by inflation.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about Recession</a:t>
            </a:r>
            <a:endParaRPr lang="en-US" dirty="0"/>
          </a:p>
        </p:txBody>
      </p:sp>
      <p:sp>
        <p:nvSpPr>
          <p:cNvPr id="3" name="Content Placeholder 2"/>
          <p:cNvSpPr>
            <a:spLocks noGrp="1"/>
          </p:cNvSpPr>
          <p:nvPr>
            <p:ph idx="1"/>
          </p:nvPr>
        </p:nvSpPr>
        <p:spPr/>
        <p:txBody>
          <a:bodyPr/>
          <a:lstStyle/>
          <a:p>
            <a:r>
              <a:rPr lang="en-US" dirty="0" smtClean="0"/>
              <a:t>We can theorize that war can bring a country out of a recession as seen through the data</a:t>
            </a:r>
          </a:p>
          <a:p>
            <a:r>
              <a:rPr lang="en-US" dirty="0" smtClean="0"/>
              <a:t>It also causes it to fall into economic recession once it has ended, again, as seen through the data. </a:t>
            </a:r>
          </a:p>
          <a:p>
            <a:r>
              <a:rPr lang="en-US" dirty="0" smtClean="0"/>
              <a:t>Do you think that war is worth the recession it brings us out of or plunges us into? </a:t>
            </a:r>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War Profitable?</a:t>
            </a:r>
            <a:endParaRPr lang="en-US" dirty="0"/>
          </a:p>
        </p:txBody>
      </p:sp>
      <p:sp>
        <p:nvSpPr>
          <p:cNvPr id="3" name="Content Placeholder 2"/>
          <p:cNvSpPr>
            <a:spLocks noGrp="1"/>
          </p:cNvSpPr>
          <p:nvPr>
            <p:ph idx="1"/>
          </p:nvPr>
        </p:nvSpPr>
        <p:spPr/>
        <p:txBody>
          <a:bodyPr/>
          <a:lstStyle/>
          <a:p>
            <a:r>
              <a:rPr lang="en-US" dirty="0" smtClean="0"/>
              <a:t>We will try to analyze if war does affect the GDP and thus the overall economic situation of the U.S. It will show if the effect is positive or negative (GDP growth or decline).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GDP</a:t>
            </a:r>
            <a:endParaRPr lang="en-US" dirty="0"/>
          </a:p>
        </p:txBody>
      </p:sp>
      <p:sp>
        <p:nvSpPr>
          <p:cNvPr id="3" name="Content Placeholder 2"/>
          <p:cNvSpPr>
            <a:spLocks noGrp="1"/>
          </p:cNvSpPr>
          <p:nvPr>
            <p:ph idx="1"/>
          </p:nvPr>
        </p:nvSpPr>
        <p:spPr/>
        <p:txBody>
          <a:bodyPr/>
          <a:lstStyle/>
          <a:p>
            <a:r>
              <a:rPr lang="en-US" dirty="0" smtClean="0"/>
              <a:t>One of the national data points we will use to determine if war benefits the American economy is the Gross Domestic Product, or GDP</a:t>
            </a:r>
          </a:p>
          <a:p>
            <a:r>
              <a:rPr lang="en-US" dirty="0" smtClean="0"/>
              <a:t>GDP measures the value of the goods and services produced by the U.S. economy in a given time period. </a:t>
            </a:r>
          </a:p>
          <a:p>
            <a:r>
              <a:rPr lang="en-US" dirty="0" smtClean="0"/>
              <a:t>GDP is composed of goods and services that are produced for sale in the “market”– the generic term referring to the forum for economic transactions – and of nonmarket goods and services – those that are not sold in the market. </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War II</a:t>
            </a:r>
            <a:endParaRPr lang="en-US" dirty="0"/>
          </a:p>
        </p:txBody>
      </p:sp>
      <p:sp>
        <p:nvSpPr>
          <p:cNvPr id="3" name="Content Placeholder 2"/>
          <p:cNvSpPr>
            <a:spLocks noGrp="1"/>
          </p:cNvSpPr>
          <p:nvPr>
            <p:ph idx="1"/>
          </p:nvPr>
        </p:nvSpPr>
        <p:spPr/>
        <p:txBody>
          <a:bodyPr/>
          <a:lstStyle/>
          <a:p>
            <a:pPr>
              <a:buNone/>
            </a:pPr>
            <a:r>
              <a:rPr lang="en-US" dirty="0" smtClean="0"/>
              <a:t>Graphically and Mathematically are shown below. </a:t>
            </a:r>
            <a:endParaRPr lang="en-US" dirty="0"/>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1745" name="Object 1"/>
          <p:cNvGraphicFramePr>
            <a:graphicFrameLocks noChangeAspect="1"/>
          </p:cNvGraphicFramePr>
          <p:nvPr/>
        </p:nvGraphicFramePr>
        <p:xfrm>
          <a:off x="990600" y="2438400"/>
          <a:ext cx="6863383" cy="3895725"/>
        </p:xfrm>
        <a:graphic>
          <a:graphicData uri="http://schemas.openxmlformats.org/presentationml/2006/ole">
            <p:oleObj spid="_x0000_s31745" name="Worksheet" r:id="rId3" imgW="4572000" imgH="2590800" progId="Excel.Sheet.8">
              <p:embed/>
            </p:oleObj>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War II, II</a:t>
            </a:r>
            <a:endParaRPr lang="en-US" dirty="0"/>
          </a:p>
        </p:txBody>
      </p:sp>
      <p:sp>
        <p:nvSpPr>
          <p:cNvPr id="3" name="Content Placeholder 2"/>
          <p:cNvSpPr>
            <a:spLocks noGrp="1"/>
          </p:cNvSpPr>
          <p:nvPr>
            <p:ph idx="1"/>
          </p:nvPr>
        </p:nvSpPr>
        <p:spPr/>
        <p:txBody>
          <a:bodyPr/>
          <a:lstStyle/>
          <a:p>
            <a:pPr>
              <a:buNone/>
            </a:pPr>
            <a:r>
              <a:rPr lang="en-US" dirty="0" smtClean="0"/>
              <a:t>Linearly Graphed with and without World War II</a:t>
            </a:r>
          </a:p>
          <a:p>
            <a:pPr>
              <a:buNone/>
            </a:pPr>
            <a:endParaRPr lang="en-US" dirty="0" smtClean="0"/>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2769" name="Object 1"/>
          <p:cNvGraphicFramePr>
            <a:graphicFrameLocks noChangeAspect="1"/>
          </p:cNvGraphicFramePr>
          <p:nvPr/>
        </p:nvGraphicFramePr>
        <p:xfrm>
          <a:off x="152400" y="2514600"/>
          <a:ext cx="4495800" cy="3962400"/>
        </p:xfrm>
        <a:graphic>
          <a:graphicData uri="http://schemas.openxmlformats.org/presentationml/2006/ole">
            <p:oleObj spid="_x0000_s32769" name="Worksheet" r:id="rId3" imgW="5610497" imgH="3352800" progId="Excel.Sheet.8">
              <p:embed/>
            </p:oleObj>
          </a:graphicData>
        </a:graphic>
      </p:graphicFrame>
      <p:sp>
        <p:nvSpPr>
          <p:cNvPr id="327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2771" name="Object 3"/>
          <p:cNvGraphicFramePr>
            <a:graphicFrameLocks noChangeAspect="1"/>
          </p:cNvGraphicFramePr>
          <p:nvPr/>
        </p:nvGraphicFramePr>
        <p:xfrm>
          <a:off x="4800600" y="2472322"/>
          <a:ext cx="4114800" cy="3928478"/>
        </p:xfrm>
        <a:graphic>
          <a:graphicData uri="http://schemas.openxmlformats.org/presentationml/2006/ole">
            <p:oleObj spid="_x0000_s32771" name="Worksheet" r:id="rId4" imgW="4572000" imgH="2590800" progId="Excel.Sheet.8">
              <p:embed/>
            </p:oleObj>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War II, III</a:t>
            </a:r>
            <a:endParaRPr lang="en-US" dirty="0"/>
          </a:p>
        </p:txBody>
      </p:sp>
      <p:sp>
        <p:nvSpPr>
          <p:cNvPr id="3" name="Content Placeholder 2"/>
          <p:cNvSpPr>
            <a:spLocks noGrp="1"/>
          </p:cNvSpPr>
          <p:nvPr>
            <p:ph idx="1"/>
          </p:nvPr>
        </p:nvSpPr>
        <p:spPr/>
        <p:txBody>
          <a:bodyPr/>
          <a:lstStyle/>
          <a:p>
            <a:r>
              <a:rPr lang="en-US" dirty="0" smtClean="0"/>
              <a:t>Through the graphs we see that for the actual GDP the data point is above the regression line and because of the R^2 value of 0.956 we have almost perfect correlation between data points.</a:t>
            </a:r>
          </a:p>
          <a:p>
            <a:r>
              <a:rPr lang="en-US" dirty="0" smtClean="0"/>
              <a:t>Removing the WWII GDP data points from the set we see that the R^2 value increases which proves our alternative hypothesis and war does significantly impact the US GDP. </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Korean War</a:t>
            </a:r>
            <a:endParaRPr lang="en-US" dirty="0"/>
          </a:p>
        </p:txBody>
      </p:sp>
      <p:sp>
        <p:nvSpPr>
          <p:cNvPr id="3" name="Content Placeholder 2"/>
          <p:cNvSpPr>
            <a:spLocks noGrp="1"/>
          </p:cNvSpPr>
          <p:nvPr>
            <p:ph idx="1"/>
          </p:nvPr>
        </p:nvSpPr>
        <p:spPr/>
        <p:txBody>
          <a:bodyPr/>
          <a:lstStyle/>
          <a:p>
            <a:pPr>
              <a:buNone/>
            </a:pPr>
            <a:r>
              <a:rPr lang="en-US" dirty="0" smtClean="0"/>
              <a:t>Graphically and Mathematically  are shown below. </a:t>
            </a:r>
            <a:endParaRPr lang="en-US" dirty="0"/>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3793" name="Object 1"/>
          <p:cNvGraphicFramePr>
            <a:graphicFrameLocks noChangeAspect="1"/>
          </p:cNvGraphicFramePr>
          <p:nvPr/>
        </p:nvGraphicFramePr>
        <p:xfrm>
          <a:off x="761999" y="2362200"/>
          <a:ext cx="7087045" cy="4267200"/>
        </p:xfrm>
        <a:graphic>
          <a:graphicData uri="http://schemas.openxmlformats.org/presentationml/2006/ole">
            <p:oleObj spid="_x0000_s33793" name="Worksheet" r:id="rId3" imgW="5410200" imgH="3257550" progId="Excel.Sheet.8">
              <p:embed/>
            </p:oleObj>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Korean War II</a:t>
            </a:r>
            <a:endParaRPr lang="en-US" dirty="0"/>
          </a:p>
        </p:txBody>
      </p:sp>
      <p:sp>
        <p:nvSpPr>
          <p:cNvPr id="3" name="Content Placeholder 2"/>
          <p:cNvSpPr>
            <a:spLocks noGrp="1"/>
          </p:cNvSpPr>
          <p:nvPr>
            <p:ph idx="1"/>
          </p:nvPr>
        </p:nvSpPr>
        <p:spPr/>
        <p:txBody>
          <a:bodyPr/>
          <a:lstStyle/>
          <a:p>
            <a:pPr>
              <a:buNone/>
            </a:pPr>
            <a:r>
              <a:rPr lang="en-US" dirty="0" smtClean="0"/>
              <a:t>Linearly graphed with and without the Korean War</a:t>
            </a:r>
          </a:p>
          <a:p>
            <a:pPr>
              <a:buNone/>
            </a:pPr>
            <a:endParaRPr lang="en-US" dirty="0"/>
          </a:p>
        </p:txBody>
      </p:sp>
      <p:sp>
        <p:nvSpPr>
          <p:cNvPr id="36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6865" name="Object 1"/>
          <p:cNvGraphicFramePr>
            <a:graphicFrameLocks noChangeAspect="1"/>
          </p:cNvGraphicFramePr>
          <p:nvPr/>
        </p:nvGraphicFramePr>
        <p:xfrm>
          <a:off x="152400" y="2362200"/>
          <a:ext cx="4191000" cy="4191000"/>
        </p:xfrm>
        <a:graphic>
          <a:graphicData uri="http://schemas.openxmlformats.org/presentationml/2006/ole">
            <p:oleObj spid="_x0000_s36865" name="Worksheet" r:id="rId3" imgW="4572000" imgH="2590800" progId="Excel.Sheet.8">
              <p:embed/>
            </p:oleObj>
          </a:graphicData>
        </a:graphic>
      </p:graphicFrame>
      <p:sp>
        <p:nvSpPr>
          <p:cNvPr id="368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6867" name="Object 3"/>
          <p:cNvGraphicFramePr>
            <a:graphicFrameLocks noChangeAspect="1"/>
          </p:cNvGraphicFramePr>
          <p:nvPr/>
        </p:nvGraphicFramePr>
        <p:xfrm>
          <a:off x="4495800" y="2362200"/>
          <a:ext cx="4419600" cy="4114800"/>
        </p:xfrm>
        <a:graphic>
          <a:graphicData uri="http://schemas.openxmlformats.org/presentationml/2006/ole">
            <p:oleObj spid="_x0000_s36867" name="Worksheet" r:id="rId4" imgW="4572000" imgH="2590800" progId="Excel.Sheet.8">
              <p:embed/>
            </p:oleObj>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Korean War III</a:t>
            </a:r>
            <a:endParaRPr lang="en-US" dirty="0"/>
          </a:p>
        </p:txBody>
      </p:sp>
      <p:sp>
        <p:nvSpPr>
          <p:cNvPr id="3" name="Content Placeholder 2"/>
          <p:cNvSpPr>
            <a:spLocks noGrp="1"/>
          </p:cNvSpPr>
          <p:nvPr>
            <p:ph idx="1"/>
          </p:nvPr>
        </p:nvSpPr>
        <p:spPr/>
        <p:txBody>
          <a:bodyPr/>
          <a:lstStyle/>
          <a:p>
            <a:r>
              <a:rPr lang="en-US" dirty="0" smtClean="0"/>
              <a:t>The R^2 value with the R value is 0.976 and shows a positive influence  on the GDP as shown in World War II</a:t>
            </a:r>
          </a:p>
          <a:p>
            <a:r>
              <a:rPr lang="en-US" dirty="0" smtClean="0"/>
              <a:t>Calculating the GDP without the war increases the R^2 value and concludes that war did have a positive effect on the US GDP. </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Vietnam War</a:t>
            </a:r>
            <a:endParaRPr lang="en-US" dirty="0"/>
          </a:p>
        </p:txBody>
      </p:sp>
      <p:sp>
        <p:nvSpPr>
          <p:cNvPr id="3" name="Content Placeholder 2"/>
          <p:cNvSpPr>
            <a:spLocks noGrp="1"/>
          </p:cNvSpPr>
          <p:nvPr>
            <p:ph idx="1"/>
          </p:nvPr>
        </p:nvSpPr>
        <p:spPr/>
        <p:txBody>
          <a:bodyPr/>
          <a:lstStyle/>
          <a:p>
            <a:pPr>
              <a:buNone/>
            </a:pPr>
            <a:r>
              <a:rPr lang="en-US" dirty="0" smtClean="0"/>
              <a:t>Mathematically and Graphically are below. </a:t>
            </a:r>
          </a:p>
          <a:p>
            <a:pPr>
              <a:buNone/>
            </a:pPr>
            <a:endParaRPr lang="en-US" dirty="0"/>
          </a:p>
        </p:txBody>
      </p:sp>
      <p:sp>
        <p:nvSpPr>
          <p:cNvPr id="399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9937" name="Object 1"/>
          <p:cNvGraphicFramePr>
            <a:graphicFrameLocks noChangeAspect="1"/>
          </p:cNvGraphicFramePr>
          <p:nvPr/>
        </p:nvGraphicFramePr>
        <p:xfrm>
          <a:off x="457200" y="2590800"/>
          <a:ext cx="7592491" cy="3657600"/>
        </p:xfrm>
        <a:graphic>
          <a:graphicData uri="http://schemas.openxmlformats.org/presentationml/2006/ole">
            <p:oleObj spid="_x0000_s39937" name="Worksheet" r:id="rId3" imgW="7705997" imgH="3714750" progId="Excel.Sheet.8">
              <p:embed/>
            </p:oleObj>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Vietnam War II</a:t>
            </a:r>
            <a:endParaRPr lang="en-US" dirty="0"/>
          </a:p>
        </p:txBody>
      </p:sp>
      <p:sp>
        <p:nvSpPr>
          <p:cNvPr id="3" name="Content Placeholder 2"/>
          <p:cNvSpPr>
            <a:spLocks noGrp="1"/>
          </p:cNvSpPr>
          <p:nvPr>
            <p:ph idx="1"/>
          </p:nvPr>
        </p:nvSpPr>
        <p:spPr/>
        <p:txBody>
          <a:bodyPr/>
          <a:lstStyle/>
          <a:p>
            <a:pPr>
              <a:buNone/>
            </a:pPr>
            <a:r>
              <a:rPr lang="en-US" dirty="0" smtClean="0"/>
              <a:t>Linearly graphed with and without the Vietnam War </a:t>
            </a:r>
          </a:p>
          <a:p>
            <a:pPr>
              <a:buNone/>
            </a:pPr>
            <a:endParaRPr lang="en-US" dirty="0"/>
          </a:p>
        </p:txBody>
      </p:sp>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8913" name="Object 1"/>
          <p:cNvGraphicFramePr>
            <a:graphicFrameLocks noChangeAspect="1"/>
          </p:cNvGraphicFramePr>
          <p:nvPr/>
        </p:nvGraphicFramePr>
        <p:xfrm>
          <a:off x="152400" y="2362200"/>
          <a:ext cx="4419600" cy="4038599"/>
        </p:xfrm>
        <a:graphic>
          <a:graphicData uri="http://schemas.openxmlformats.org/presentationml/2006/ole">
            <p:oleObj spid="_x0000_s38913" name="Worksheet" r:id="rId3" imgW="6229350" imgH="3695700" progId="Excel.Sheet.8">
              <p:embed/>
            </p:oleObj>
          </a:graphicData>
        </a:graphic>
      </p:graphicFrame>
      <p:sp>
        <p:nvSpPr>
          <p:cNvPr id="389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8915" name="Object 3"/>
          <p:cNvGraphicFramePr>
            <a:graphicFrameLocks noChangeAspect="1"/>
          </p:cNvGraphicFramePr>
          <p:nvPr/>
        </p:nvGraphicFramePr>
        <p:xfrm>
          <a:off x="4648200" y="2362200"/>
          <a:ext cx="4247535" cy="3962400"/>
        </p:xfrm>
        <a:graphic>
          <a:graphicData uri="http://schemas.openxmlformats.org/presentationml/2006/ole">
            <p:oleObj spid="_x0000_s38915" name="Worksheet" r:id="rId4" imgW="6229350" imgH="3695700" progId="Excel.Sheet.8">
              <p:embed/>
            </p:oleObj>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Vietnam War III</a:t>
            </a:r>
            <a:endParaRPr lang="en-US" dirty="0"/>
          </a:p>
        </p:txBody>
      </p:sp>
      <p:sp>
        <p:nvSpPr>
          <p:cNvPr id="3" name="Content Placeholder 2"/>
          <p:cNvSpPr>
            <a:spLocks noGrp="1"/>
          </p:cNvSpPr>
          <p:nvPr>
            <p:ph idx="1"/>
          </p:nvPr>
        </p:nvSpPr>
        <p:spPr/>
        <p:txBody>
          <a:bodyPr/>
          <a:lstStyle/>
          <a:p>
            <a:r>
              <a:rPr lang="en-US" dirty="0" smtClean="0"/>
              <a:t>This is the first war that the U.S. had actually lost so the graphs are very fluctuant because of this fact. </a:t>
            </a:r>
          </a:p>
          <a:p>
            <a:r>
              <a:rPr lang="en-US" dirty="0" smtClean="0"/>
              <a:t>The GDP actually falls below the regression line with the Vietnam War, but nonetheless has a R^2 value of 0.950</a:t>
            </a:r>
          </a:p>
          <a:p>
            <a:r>
              <a:rPr lang="en-US" dirty="0" smtClean="0"/>
              <a:t>Without the war the R^2 value has increased thus confirming our alternative hypothesis.</a:t>
            </a:r>
          </a:p>
          <a:p>
            <a:r>
              <a:rPr lang="en-US" dirty="0" smtClean="0"/>
              <a:t>Even though GDP fell below the regression line we conclude that the economy still benefited from this war. </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Gulf War</a:t>
            </a:r>
            <a:endParaRPr lang="en-US" dirty="0"/>
          </a:p>
        </p:txBody>
      </p:sp>
      <p:sp>
        <p:nvSpPr>
          <p:cNvPr id="3" name="Content Placeholder 2"/>
          <p:cNvSpPr>
            <a:spLocks noGrp="1"/>
          </p:cNvSpPr>
          <p:nvPr>
            <p:ph idx="1"/>
          </p:nvPr>
        </p:nvSpPr>
        <p:spPr/>
        <p:txBody>
          <a:bodyPr/>
          <a:lstStyle/>
          <a:p>
            <a:pPr>
              <a:buNone/>
            </a:pPr>
            <a:r>
              <a:rPr lang="en-US" dirty="0" smtClean="0"/>
              <a:t>Mathematically and Graphically are shown below. </a:t>
            </a:r>
            <a:endParaRPr lang="en-US" dirty="0"/>
          </a:p>
        </p:txBody>
      </p:sp>
      <p:sp>
        <p:nvSpPr>
          <p:cNvPr id="430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3009" name="Object 1"/>
          <p:cNvGraphicFramePr>
            <a:graphicFrameLocks noChangeAspect="1"/>
          </p:cNvGraphicFramePr>
          <p:nvPr/>
        </p:nvGraphicFramePr>
        <p:xfrm>
          <a:off x="533400" y="2514600"/>
          <a:ext cx="7489966" cy="3810000"/>
        </p:xfrm>
        <a:graphic>
          <a:graphicData uri="http://schemas.openxmlformats.org/presentationml/2006/ole">
            <p:oleObj spid="_x0000_s43009" name="Worksheet" r:id="rId3" imgW="5820047" imgH="2962547" progId="Excel.Sheet.8">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GDP Uses</a:t>
            </a:r>
            <a:endParaRPr lang="en-US" dirty="0"/>
          </a:p>
        </p:txBody>
      </p:sp>
      <p:sp>
        <p:nvSpPr>
          <p:cNvPr id="3" name="Content Placeholder 2"/>
          <p:cNvSpPr>
            <a:spLocks noGrp="1"/>
          </p:cNvSpPr>
          <p:nvPr>
            <p:ph idx="1"/>
          </p:nvPr>
        </p:nvSpPr>
        <p:spPr/>
        <p:txBody>
          <a:bodyPr/>
          <a:lstStyle/>
          <a:p>
            <a:r>
              <a:rPr lang="en-US" dirty="0" smtClean="0"/>
              <a:t>Used by the White House and Congress to prepare the Federal Budget</a:t>
            </a:r>
          </a:p>
          <a:p>
            <a:r>
              <a:rPr lang="en-US" dirty="0" smtClean="0"/>
              <a:t>The Federal Reserve uses it to formulate monetary policy</a:t>
            </a:r>
          </a:p>
          <a:p>
            <a:r>
              <a:rPr lang="en-US" dirty="0" smtClean="0"/>
              <a:t>Wall Street uses it as an indicator of economic activity</a:t>
            </a:r>
          </a:p>
          <a:p>
            <a:r>
              <a:rPr lang="en-US" dirty="0" smtClean="0"/>
              <a:t>Business communities use it to prepare forecasts of economic performance that provide the basis for production, investment, and employment planning</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Gulf War II</a:t>
            </a:r>
            <a:endParaRPr lang="en-US" dirty="0"/>
          </a:p>
        </p:txBody>
      </p:sp>
      <p:sp>
        <p:nvSpPr>
          <p:cNvPr id="3" name="Content Placeholder 2"/>
          <p:cNvSpPr>
            <a:spLocks noGrp="1"/>
          </p:cNvSpPr>
          <p:nvPr>
            <p:ph idx="1"/>
          </p:nvPr>
        </p:nvSpPr>
        <p:spPr/>
        <p:txBody>
          <a:bodyPr/>
          <a:lstStyle/>
          <a:p>
            <a:pPr>
              <a:buNone/>
            </a:pPr>
            <a:r>
              <a:rPr lang="en-US" dirty="0" smtClean="0"/>
              <a:t>Linearly Graphed with and without the Gulf War</a:t>
            </a:r>
          </a:p>
        </p:txBody>
      </p:sp>
      <p:sp>
        <p:nvSpPr>
          <p:cNvPr id="419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1985" name="Object 1"/>
          <p:cNvGraphicFramePr>
            <a:graphicFrameLocks noChangeAspect="1"/>
          </p:cNvGraphicFramePr>
          <p:nvPr/>
        </p:nvGraphicFramePr>
        <p:xfrm>
          <a:off x="152400" y="2438400"/>
          <a:ext cx="4191000" cy="4038600"/>
        </p:xfrm>
        <a:graphic>
          <a:graphicData uri="http://schemas.openxmlformats.org/presentationml/2006/ole">
            <p:oleObj spid="_x0000_s41985" name="Worksheet" r:id="rId3" imgW="6162947" imgH="4219847" progId="Excel.Sheet.8">
              <p:embed/>
            </p:oleObj>
          </a:graphicData>
        </a:graphic>
      </p:graphicFrame>
      <p:sp>
        <p:nvSpPr>
          <p:cNvPr id="419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1987" name="Object 3"/>
          <p:cNvGraphicFramePr>
            <a:graphicFrameLocks noChangeAspect="1"/>
          </p:cNvGraphicFramePr>
          <p:nvPr/>
        </p:nvGraphicFramePr>
        <p:xfrm>
          <a:off x="4495800" y="2438400"/>
          <a:ext cx="4419600" cy="4038600"/>
        </p:xfrm>
        <a:graphic>
          <a:graphicData uri="http://schemas.openxmlformats.org/presentationml/2006/ole">
            <p:oleObj spid="_x0000_s41987" name="Worksheet" r:id="rId4" imgW="4572000" imgH="2590800" progId="Excel.Sheet.8">
              <p:embed/>
            </p:oleObj>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Gulf War III</a:t>
            </a:r>
            <a:endParaRPr lang="en-US" dirty="0"/>
          </a:p>
        </p:txBody>
      </p:sp>
      <p:sp>
        <p:nvSpPr>
          <p:cNvPr id="3" name="Content Placeholder 2"/>
          <p:cNvSpPr>
            <a:spLocks noGrp="1"/>
          </p:cNvSpPr>
          <p:nvPr>
            <p:ph idx="1"/>
          </p:nvPr>
        </p:nvSpPr>
        <p:spPr/>
        <p:txBody>
          <a:bodyPr/>
          <a:lstStyle/>
          <a:p>
            <a:r>
              <a:rPr lang="en-US" dirty="0" smtClean="0"/>
              <a:t>This was one of the shortest wars in history which means it had a much smaller impact on the GDP and the U.S. Economy. </a:t>
            </a:r>
          </a:p>
          <a:p>
            <a:r>
              <a:rPr lang="en-US" dirty="0" smtClean="0"/>
              <a:t>With the war the R^2 value is 0.995 and without it, it jumped to 0.997 thus confirming our alternative hypothesis that the war does affect GDP even if it only be a small amount. </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about Profitability</a:t>
            </a:r>
            <a:endParaRPr lang="en-US" dirty="0"/>
          </a:p>
        </p:txBody>
      </p:sp>
      <p:sp>
        <p:nvSpPr>
          <p:cNvPr id="3" name="Content Placeholder 2"/>
          <p:cNvSpPr>
            <a:spLocks noGrp="1"/>
          </p:cNvSpPr>
          <p:nvPr>
            <p:ph idx="1"/>
          </p:nvPr>
        </p:nvSpPr>
        <p:spPr/>
        <p:txBody>
          <a:bodyPr/>
          <a:lstStyle/>
          <a:p>
            <a:r>
              <a:rPr lang="en-US" dirty="0" smtClean="0"/>
              <a:t>This data suggests that the American wars do contribute to the U.S. economy via the GDP in this case. </a:t>
            </a:r>
          </a:p>
          <a:p>
            <a:r>
              <a:rPr lang="en-US" dirty="0" smtClean="0"/>
              <a:t>This is always a positive manner but sometimes does not seem to outpace what the economy could have produced without the war. </a:t>
            </a:r>
          </a:p>
          <a:p>
            <a:r>
              <a:rPr lang="en-US" dirty="0" smtClean="0"/>
              <a:t>War is profitable based on GDP and just think where we would be without it. </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After answering all the questions we realize that war is profitable through a positive correlation and  yet puts us into a deficit, but we eventually get out of it. </a:t>
            </a:r>
          </a:p>
          <a:p>
            <a:pPr>
              <a:buNone/>
            </a:pPr>
            <a:endParaRPr lang="en-US" dirty="0" smtClean="0"/>
          </a:p>
          <a:p>
            <a:r>
              <a:rPr lang="en-US" dirty="0" smtClean="0"/>
              <a:t>We reject our null hypothesis and keep our alternative hypothesis, thus confirming what we believed the whole time. </a:t>
            </a:r>
          </a:p>
          <a:p>
            <a:endParaRPr lang="en-US" dirty="0" smtClean="0"/>
          </a:p>
          <a:p>
            <a:r>
              <a:rPr lang="en-US" dirty="0" smtClean="0"/>
              <a:t>Any Questions…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GDP Graphs and Analysis</a:t>
            </a:r>
            <a:endParaRPr lang="en-US" dirty="0"/>
          </a:p>
        </p:txBody>
      </p:sp>
      <p:sp>
        <p:nvSpPr>
          <p:cNvPr id="5" name="Content Placeholder 4"/>
          <p:cNvSpPr>
            <a:spLocks noGrp="1"/>
          </p:cNvSpPr>
          <p:nvPr>
            <p:ph idx="1"/>
          </p:nvPr>
        </p:nvSpPr>
        <p:spPr/>
        <p:txBody>
          <a:bodyPr/>
          <a:lstStyle/>
          <a:p>
            <a:pPr>
              <a:buNone/>
            </a:pPr>
            <a:r>
              <a:rPr lang="en-US" dirty="0" smtClean="0"/>
              <a:t>This shows that US GDP has been almost always increasing from the year prior. </a:t>
            </a:r>
          </a:p>
          <a:p>
            <a:pPr>
              <a:buNone/>
            </a:pPr>
            <a:endParaRPr lang="en-US" dirty="0"/>
          </a:p>
        </p:txBody>
      </p:sp>
      <p:graphicFrame>
        <p:nvGraphicFramePr>
          <p:cNvPr id="7" name="Chart 6"/>
          <p:cNvGraphicFramePr>
            <a:graphicFrameLocks noGrp="1"/>
          </p:cNvGraphicFramePr>
          <p:nvPr/>
        </p:nvGraphicFramePr>
        <p:xfrm>
          <a:off x="762000" y="2743200"/>
          <a:ext cx="7115735" cy="385370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Graphs and Analysis II</a:t>
            </a:r>
            <a:endParaRPr lang="en-US" dirty="0"/>
          </a:p>
        </p:txBody>
      </p:sp>
      <p:sp>
        <p:nvSpPr>
          <p:cNvPr id="3" name="Content Placeholder 2"/>
          <p:cNvSpPr>
            <a:spLocks noGrp="1"/>
          </p:cNvSpPr>
          <p:nvPr>
            <p:ph idx="1"/>
          </p:nvPr>
        </p:nvSpPr>
        <p:spPr/>
        <p:txBody>
          <a:bodyPr/>
          <a:lstStyle/>
          <a:p>
            <a:pPr>
              <a:buNone/>
            </a:pPr>
            <a:r>
              <a:rPr lang="en-US" dirty="0" smtClean="0"/>
              <a:t>This shows the % change in US GDP by year. Wars do impact the GDP as you can see by the spikes in the graph</a:t>
            </a:r>
          </a:p>
          <a:p>
            <a:pPr>
              <a:buNone/>
            </a:pPr>
            <a:endParaRPr lang="en-US" dirty="0" smtClean="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5" name="Object 1"/>
          <p:cNvGraphicFramePr>
            <a:graphicFrameLocks noChangeAspect="1"/>
          </p:cNvGraphicFramePr>
          <p:nvPr/>
        </p:nvGraphicFramePr>
        <p:xfrm>
          <a:off x="1143000" y="3200400"/>
          <a:ext cx="7467600" cy="3429000"/>
        </p:xfrm>
        <a:graphic>
          <a:graphicData uri="http://schemas.openxmlformats.org/presentationml/2006/ole">
            <p:oleObj spid="_x0000_s1025" name="Worksheet" r:id="rId3" imgW="7591697" imgH="4305300" progId="Excel.Sheet.8">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GNP</a:t>
            </a:r>
            <a:endParaRPr lang="en-US" dirty="0"/>
          </a:p>
        </p:txBody>
      </p:sp>
      <p:sp>
        <p:nvSpPr>
          <p:cNvPr id="3" name="Content Placeholder 2"/>
          <p:cNvSpPr>
            <a:spLocks noGrp="1"/>
          </p:cNvSpPr>
          <p:nvPr>
            <p:ph idx="1"/>
          </p:nvPr>
        </p:nvSpPr>
        <p:spPr/>
        <p:txBody>
          <a:bodyPr/>
          <a:lstStyle/>
          <a:p>
            <a:r>
              <a:rPr lang="en-US" dirty="0" smtClean="0"/>
              <a:t>The Gross National Product or GNP is the total dollar value of all final goods and services produced for consumption in society  during a particular time period.</a:t>
            </a:r>
          </a:p>
          <a:p>
            <a:r>
              <a:rPr lang="en-US" dirty="0" smtClean="0"/>
              <a:t>Its rise or fall measures economic activity based on the labor and production output within a country.</a:t>
            </a:r>
          </a:p>
          <a:p>
            <a:r>
              <a:rPr lang="en-US" dirty="0" smtClean="0"/>
              <a:t>The tangible factors used to calculate this include, but are not limited to cars, furniture, bread, education, healthcare, and auto repair. </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1284</TotalTime>
  <Words>2510</Words>
  <Application>Microsoft Office PowerPoint</Application>
  <PresentationFormat>On-screen Show (4:3)</PresentationFormat>
  <Paragraphs>213</Paragraphs>
  <Slides>63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65" baseType="lpstr">
      <vt:lpstr>Flow</vt:lpstr>
      <vt:lpstr>Worksheet</vt:lpstr>
      <vt:lpstr>Wars in History</vt:lpstr>
      <vt:lpstr>Introduction</vt:lpstr>
      <vt:lpstr>Questions to be Answered</vt:lpstr>
      <vt:lpstr>What we want to Conclude</vt:lpstr>
      <vt:lpstr>GDP</vt:lpstr>
      <vt:lpstr>GDP Uses</vt:lpstr>
      <vt:lpstr>GDP Graphs and Analysis</vt:lpstr>
      <vt:lpstr>Graphs and Analysis II</vt:lpstr>
      <vt:lpstr>GNP</vt:lpstr>
      <vt:lpstr>Gross National Product</vt:lpstr>
      <vt:lpstr>Gross National Product II</vt:lpstr>
      <vt:lpstr>GDP vs. GNP</vt:lpstr>
      <vt:lpstr>Per Capita Income</vt:lpstr>
      <vt:lpstr>World War II</vt:lpstr>
      <vt:lpstr>Vietnam War</vt:lpstr>
      <vt:lpstr>Korean War</vt:lpstr>
      <vt:lpstr>Gulf War</vt:lpstr>
      <vt:lpstr>World War II</vt:lpstr>
      <vt:lpstr>Slide 19</vt:lpstr>
      <vt:lpstr>Vietnam War</vt:lpstr>
      <vt:lpstr>Slide 21</vt:lpstr>
      <vt:lpstr>Korean War</vt:lpstr>
      <vt:lpstr>Slide 23</vt:lpstr>
      <vt:lpstr>Gulf War</vt:lpstr>
      <vt:lpstr>Slide 25</vt:lpstr>
      <vt:lpstr>Conclusion Per Capita Income</vt:lpstr>
      <vt:lpstr>Poverty</vt:lpstr>
      <vt:lpstr>Poverty Overall in the Vietnam</vt:lpstr>
      <vt:lpstr>Vietnam War II</vt:lpstr>
      <vt:lpstr>Racial Comparison in Vietnam War</vt:lpstr>
      <vt:lpstr>Poverty Overall in the Gulf War</vt:lpstr>
      <vt:lpstr>Racial Comparisons in Gulf War</vt:lpstr>
      <vt:lpstr>Gulf War II</vt:lpstr>
      <vt:lpstr>Gulf War III</vt:lpstr>
      <vt:lpstr>Conclusion of Racial Comparisons</vt:lpstr>
      <vt:lpstr>Poverty Conclusion</vt:lpstr>
      <vt:lpstr>Deficit</vt:lpstr>
      <vt:lpstr>Trade Deficit</vt:lpstr>
      <vt:lpstr>Trade Deficit Graphs</vt:lpstr>
      <vt:lpstr>Trade Deficit Graphs II</vt:lpstr>
      <vt:lpstr>Surplus/Deficit</vt:lpstr>
      <vt:lpstr>Graphs of Surplus/Deficit</vt:lpstr>
      <vt:lpstr>Graphs of Surplus/Deficit II</vt:lpstr>
      <vt:lpstr>Recession</vt:lpstr>
      <vt:lpstr>A list of all the Recessions</vt:lpstr>
      <vt:lpstr>Analysis of Recession</vt:lpstr>
      <vt:lpstr>Analysis II</vt:lpstr>
      <vt:lpstr>Conclusion about Recession</vt:lpstr>
      <vt:lpstr>Is War Profitable?</vt:lpstr>
      <vt:lpstr>World War II</vt:lpstr>
      <vt:lpstr>World War II, II</vt:lpstr>
      <vt:lpstr>World War II, III</vt:lpstr>
      <vt:lpstr>Korean War</vt:lpstr>
      <vt:lpstr>Korean War II</vt:lpstr>
      <vt:lpstr>Korean War III</vt:lpstr>
      <vt:lpstr>Vietnam War</vt:lpstr>
      <vt:lpstr>Vietnam War II</vt:lpstr>
      <vt:lpstr>Vietnam War III</vt:lpstr>
      <vt:lpstr>Gulf War</vt:lpstr>
      <vt:lpstr>Gulf War II</vt:lpstr>
      <vt:lpstr>Gulf War III</vt:lpstr>
      <vt:lpstr>Conclusion about Profitability</vt:lpstr>
      <vt:lpstr>Conclusion</vt:lpstr>
    </vt:vector>
  </TitlesOfParts>
  <Company>SIT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Wars’ in History</dc:title>
  <dc:creator>Christina</dc:creator>
  <cp:lastModifiedBy>Christina</cp:lastModifiedBy>
  <cp:revision>42</cp:revision>
  <dcterms:created xsi:type="dcterms:W3CDTF">2007-12-04T03:26:59Z</dcterms:created>
  <dcterms:modified xsi:type="dcterms:W3CDTF">2007-12-05T22:20:26Z</dcterms:modified>
</cp:coreProperties>
</file>