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420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34842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000">
                <a:solidFill>
                  <a:srgbClr val="FFFFFF"/>
                </a:solidFill>
              </a:rPr>
              <a:t>Aromatic Acylation with Cyclic Anhydride for Plasticizer Production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40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4000">
              <a:solidFill>
                <a:srgbClr val="FFFFFF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ExxonMobil Research and Engineering Company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615075"/>
            <a:ext cx="8520600" cy="107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Peter Campbell, Karol Oldziej, Paul Wyka, Alex Gutwillig, Anthony Campesi, Andrew Accardi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t="25775" b="30881"/>
          <a:stretch/>
        </p:blipFill>
        <p:spPr>
          <a:xfrm>
            <a:off x="2561050" y="1693575"/>
            <a:ext cx="4021900" cy="101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6975" y="1082700"/>
            <a:ext cx="4181475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529825" y="479400"/>
            <a:ext cx="41814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</a:rPr>
              <a:t>Triglyceride Conversion 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48" y="117181"/>
            <a:ext cx="8520600" cy="478856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-1602500" y="186775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SAFETY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3193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Safety Features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939150"/>
            <a:ext cx="8090100" cy="326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The process is exposed to high temperatures and high pressures.</a:t>
            </a:r>
          </a:p>
          <a:p>
            <a:pPr marL="457200" lvl="0" indent="-3556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A cooling jacket installation to monitor temperature and vary flow of coolant.</a:t>
            </a:r>
          </a:p>
          <a:p>
            <a:pPr marL="457200" lvl="0" indent="-3556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Pressure indicators at high pressures can signal plant operators to relieve pressures by opening a valve.</a:t>
            </a:r>
          </a:p>
          <a:p>
            <a:pPr marL="457200" lvl="0" indent="-3556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If pressures are too high to indicate catastrophic failure or if no operator is around, installation of rupture disks would automatically release pressure.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62725" y="2908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Conclusions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575" y="736175"/>
            <a:ext cx="5841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Our model reflects the conversion weight percent similarly to the graph shown on the patent.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Our model includes disturbances in temperature from ambient conditions and reaction inside the reactor.</a:t>
            </a: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Had we were given more time, a second-order function could have been developed to provide a more realistic scenario.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Instead, our transfer function was estimated to resemble the patent provided.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525" y="863537"/>
            <a:ext cx="3167751" cy="372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6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319" y="445025"/>
            <a:ext cx="3540950" cy="22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0" y="1069825"/>
            <a:ext cx="5131200" cy="248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To produce a high performance plasticizer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Increases flexibility and workability of plastics</a:t>
            </a:r>
          </a:p>
          <a:p>
            <a:pPr marL="457200" lvl="0" indent="-3556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Used in PVC, sealants, vinyl products, etc.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Patent Description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8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In a Parr reactor HCl was added with OXO-C</a:t>
            </a:r>
            <a:r>
              <a:rPr lang="en" sz="2000" baseline="-25000" dirty="0"/>
              <a:t>9</a:t>
            </a:r>
            <a:r>
              <a:rPr lang="en" sz="2000" dirty="0"/>
              <a:t> Benzoylbenzoate Ester, OXO-C</a:t>
            </a:r>
            <a:r>
              <a:rPr lang="en" sz="2000" baseline="-25000" dirty="0"/>
              <a:t>9 </a:t>
            </a:r>
            <a:r>
              <a:rPr lang="en" sz="2000" dirty="0"/>
              <a:t>Benzoylpropionate Ester or DINP.</a:t>
            </a:r>
          </a:p>
          <a:p>
            <a:pPr marL="457200" lvl="0" indent="-3556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Temperature maintained between 91 and 104 degrees Celsius inside the batch for 33 days.</a:t>
            </a:r>
          </a:p>
          <a:p>
            <a:pPr marL="457200" lvl="0" indent="-3556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Throughout the process, GC sampling was performed for monitoring of conversion.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550" y="1205000"/>
            <a:ext cx="2516754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037800" y="239300"/>
            <a:ext cx="30684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 Variables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625" y="938675"/>
            <a:ext cx="5430750" cy="406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2908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Process Variables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4800" y="819150"/>
            <a:ext cx="7776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sz="2000" dirty="0"/>
              <a:t>The simulation consists of: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Controlled Variables: Temperature and reactant input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Manipulated Variable: Jacket coolant flow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Disturbance Variable: Random temperature fluctuations, including heat of reaction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Final Output: Reactant conversion and temperature profile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1667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Transfer Functions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2043237"/>
            <a:ext cx="2991600" cy="144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Above transfer function taken from relevant literature and modified for our situation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062" y="3599450"/>
            <a:ext cx="5400675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17725"/>
            <a:ext cx="86868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065400" y="2319625"/>
            <a:ext cx="2991600" cy="241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Below transfer function was developed from graphical output of conversion weight percent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712" y="321637"/>
            <a:ext cx="7330575" cy="450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mode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062" y="120263"/>
            <a:ext cx="7415887" cy="49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450" y="983900"/>
            <a:ext cx="4143375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323025" y="597250"/>
            <a:ext cx="51705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b="1">
                <a:solidFill>
                  <a:srgbClr val="FFFFFF"/>
                </a:solidFill>
              </a:rPr>
              <a:t>Temperature vs Time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800" y="1198212"/>
            <a:ext cx="3857625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152525" y="597250"/>
            <a:ext cx="5170500" cy="60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b="1">
                <a:solidFill>
                  <a:srgbClr val="FFFFFF"/>
                </a:solidFill>
              </a:rPr>
              <a:t>Random Disturbance Generator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38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simple-dark-2</vt:lpstr>
      <vt:lpstr>Aromatic Acylation with Cyclic Anhydride for Plasticizer Production   ExxonMobil Research and Engineering Company</vt:lpstr>
      <vt:lpstr>Patent Description</vt:lpstr>
      <vt:lpstr>Introduction</vt:lpstr>
      <vt:lpstr>Process Variables</vt:lpstr>
      <vt:lpstr>Process Variables</vt:lpstr>
      <vt:lpstr>Transfer Functions</vt:lpstr>
      <vt:lpstr>PowerPoint Presentation</vt:lpstr>
      <vt:lpstr>PowerPoint Presentation</vt:lpstr>
      <vt:lpstr>PowerPoint Presentation</vt:lpstr>
      <vt:lpstr>PowerPoint Presentation</vt:lpstr>
      <vt:lpstr>SAFETY</vt:lpstr>
      <vt:lpstr>Safety Features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Aromatic Acylation with Cyclic Anhydride for Plasticizer Production   ExxonMobil Research and Engineering Company</dc:title>
  <dc:creator>Karol Oldziej</dc:creator>
  <cp:lastModifiedBy>Class2017</cp:lastModifiedBy>
  <cp:revision>1</cp:revision>
  <dcterms:modified xsi:type="dcterms:W3CDTF">2017-05-01T15:51:58Z</dcterms:modified>
</cp:coreProperties>
</file>