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6181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ultimately the team gained exposure to patents as well as commercial applications of process modeling software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the course helped with deriving transfer functions and tuning them to accurately portray real time data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moving forward the team would like to get specifications for equipment/instrumentation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also we could model the process of manufacturing the conductive power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and finally the last step would be process optimization for throughput and efficiency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This invention solves problems with conductivity and compatibility of substances </a:t>
            </a:r>
          </a:p>
          <a:p>
            <a:pPr lvl="0">
              <a:spcBef>
                <a:spcPts val="0"/>
              </a:spcBef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92100">
              <a:spcBef>
                <a:spcPts val="0"/>
              </a:spcBef>
              <a:buSzPct val="100000"/>
              <a:buFont typeface="Century Gothic"/>
              <a:buChar char="●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Ability to be thermoformed is what makes this patent unique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Century Gothic"/>
              <a:buChar char="●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Conductive ink deposited between protective layers of organic media - allows it to be heated and mechanically treated</a:t>
            </a: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Team 3 used Example 1 from the patent to model the mixing of the conductive ink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Each of these components is made as an intermediate, then mixed together in the proper proportions at the end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composition was mixed for 30 minutes and subjected to several passes on a three roll-mill before being printed for circuit fabrication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Specifically modeled A and C which are heating and mixing of conducitive powder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B and D are same with different numbers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Don’t need a lot of ink for the process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Why we need these values and how we got them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Didn’t model the conductive powder because we didn’t have to make it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relate the output to the input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our system was unique because We needed two separate functions one for mixing and one for heating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Using the assumptions, mole and mass balances and LaPlace transforms we were able to find the Transfer functions for each Heating and Mixing to solve for K and Tau to input those values into our simulink model</a:t>
            </a:r>
          </a:p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After the chain rule and substitution were applied we used linearization to derive first order transfer function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K=gain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Tau= time constant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Mixed for 1-2 hours and heated at 90C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used to dissolve all the resin in the first organic medium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Second organic medium was mixed and heated before being added to the first and mixed for 30 minutes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Shape 16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no Subhea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27012" y="1584190"/>
            <a:ext cx="8682404" cy="45118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bbio Center Skyline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win A Stevens Hal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Shape 34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stra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825" y="1364340"/>
            <a:ext cx="6284231" cy="2714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23826" y="4209142"/>
            <a:ext cx="5014232" cy="1908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dk1"/>
              </a:buClr>
              <a:buFont typeface="Arial"/>
              <a:buNone/>
              <a:defRPr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Shape 71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5275942" y="4209142"/>
            <a:ext cx="3708400" cy="1909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/ Bulle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227012" y="2558866"/>
            <a:ext cx="8691561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/ No Bulle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227012" y="2573615"/>
            <a:ext cx="8691561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1925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/Users/jasonrodriguez/Projects/Power Points/FINAL Template/images/images/PPT_Template_Head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86800" y="6529848"/>
            <a:ext cx="407673" cy="22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23825" y="1364350"/>
            <a:ext cx="4523400" cy="201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Thermoformable Conductive Ink: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/>
              <a:t>Thermoformable Polymer Thick Film Transparent Conductor and its Use in Capacitive Switch Circuits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115900" y="4144524"/>
            <a:ext cx="5784300" cy="217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Brianna Evans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Jonathan Karkoska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Nicholas Minervini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Morgan Mostow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Emily Olsen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Julia Smith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Victoria Taibe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ChE-345 Group 3 Final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5660" b="-9"/>
          <a:stretch/>
        </p:blipFill>
        <p:spPr>
          <a:xfrm>
            <a:off x="227025" y="884225"/>
            <a:ext cx="8839200" cy="2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50" y="3630023"/>
            <a:ext cx="3723575" cy="2403400"/>
          </a:xfrm>
          <a:prstGeom prst="rect">
            <a:avLst/>
          </a:prstGeom>
          <a:noFill/>
          <a:ln w="38100" cap="flat" cmpd="sng">
            <a:solidFill>
              <a:srgbClr val="99003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6" name="Shape 226"/>
          <p:cNvSpPr txBox="1"/>
          <p:nvPr/>
        </p:nvSpPr>
        <p:spPr>
          <a:xfrm>
            <a:off x="3648725" y="697650"/>
            <a:ext cx="12252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Model - Mixing Process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786325" y="315300"/>
            <a:ext cx="3000000" cy="15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Disturbance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Tuning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585800" y="4495800"/>
            <a:ext cx="5972400" cy="6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Controller Gain Delay Trials Displayed: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1		5		10		20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Controller Gain Chosen: 4.1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t="13201"/>
          <a:stretch/>
        </p:blipFill>
        <p:spPr>
          <a:xfrm>
            <a:off x="409550" y="1417650"/>
            <a:ext cx="8324899" cy="31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Tuning - Integral Time Delay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585800" y="4542250"/>
            <a:ext cx="5972400" cy="6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Integral Time Delay Trials Displayed: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latin typeface="Century Gothic"/>
                <a:ea typeface="Century Gothic"/>
                <a:cs typeface="Century Gothic"/>
                <a:sym typeface="Century Gothic"/>
              </a:rPr>
              <a:t>.25		.5		1		3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Integral Time Delay Chosen: 1.1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51" y="1417649"/>
            <a:ext cx="8324900" cy="307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27024" y="274650"/>
            <a:ext cx="8481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Tuned Model Behavior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/>
              <a:t>- Step Disturbance Response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00" y="1417648"/>
            <a:ext cx="5219950" cy="21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000" y="3803673"/>
            <a:ext cx="5104833" cy="21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100" y="4358250"/>
            <a:ext cx="1181100" cy="10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Tuned Model Behavior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/>
              <a:t>- Random Disturbance Response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00" y="1417648"/>
            <a:ext cx="5219950" cy="21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r="37853"/>
          <a:stretch/>
        </p:blipFill>
        <p:spPr>
          <a:xfrm>
            <a:off x="3624400" y="3804875"/>
            <a:ext cx="5160375" cy="21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275" y="4384674"/>
            <a:ext cx="15240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990600"/>
            <a:ext cx="7943850" cy="24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27025" y="274646"/>
            <a:ext cx="7923600" cy="80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Model - Heating Process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31492"/>
            <a:ext cx="3786325" cy="2637782"/>
          </a:xfrm>
          <a:prstGeom prst="rect">
            <a:avLst/>
          </a:prstGeom>
          <a:noFill/>
          <a:ln w="38100" cap="flat" cmpd="sng">
            <a:solidFill>
              <a:srgbClr val="99003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6" name="Shape 276"/>
          <p:cNvSpPr txBox="1"/>
          <p:nvPr/>
        </p:nvSpPr>
        <p:spPr>
          <a:xfrm>
            <a:off x="3224399" y="1066800"/>
            <a:ext cx="1195201" cy="4572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Disturbance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Tuning Model Behavior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99" y="1123950"/>
            <a:ext cx="2927969" cy="46101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796" y="1128700"/>
            <a:ext cx="2854952" cy="46005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6" name="Shape 2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0753" y="1132350"/>
            <a:ext cx="2854952" cy="459326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Tuned Model Behavior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9237"/>
            <a:ext cx="8839201" cy="363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400" y="4985224"/>
            <a:ext cx="15240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725" y="4977000"/>
            <a:ext cx="1181100" cy="10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Safety Features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226187" y="1474066"/>
            <a:ext cx="8691600" cy="35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480"/>
              </a:spcBef>
              <a:spcAft>
                <a:spcPts val="0"/>
              </a:spcAft>
              <a:buSzPct val="58333"/>
            </a:pPr>
            <a:r>
              <a:rPr lang="en-US" sz="2400"/>
              <a:t>Pre Start-Up Safety Review (PSSR)</a:t>
            </a:r>
          </a:p>
          <a:p>
            <a:pPr marL="457200" lvl="0" indent="-317500" rtl="0">
              <a:spcBef>
                <a:spcPts val="480"/>
              </a:spcBef>
              <a:spcAft>
                <a:spcPts val="0"/>
              </a:spcAft>
              <a:buSzPct val="58333"/>
            </a:pPr>
            <a:r>
              <a:rPr lang="en-US" sz="2400"/>
              <a:t>Overheating</a:t>
            </a:r>
          </a:p>
          <a:p>
            <a:pPr marL="914400" lvl="1" indent="-368300" rtl="0">
              <a:spcBef>
                <a:spcPts val="440"/>
              </a:spcBef>
              <a:spcAft>
                <a:spcPts val="0"/>
              </a:spcAft>
              <a:buSzPct val="100000"/>
            </a:pPr>
            <a:r>
              <a:rPr lang="en-US" sz="2200"/>
              <a:t>System shuts down at a certain temperature</a:t>
            </a:r>
          </a:p>
          <a:p>
            <a:pPr marL="457200" lvl="0" indent="-317500" rtl="0">
              <a:spcBef>
                <a:spcPts val="480"/>
              </a:spcBef>
              <a:spcAft>
                <a:spcPts val="0"/>
              </a:spcAft>
              <a:buSzPct val="58333"/>
            </a:pPr>
            <a:r>
              <a:rPr lang="en-US" sz="2400"/>
              <a:t>Overpressurizing</a:t>
            </a:r>
          </a:p>
          <a:p>
            <a:pPr marL="914400" lvl="1" indent="-368300" rtl="0">
              <a:spcBef>
                <a:spcPts val="440"/>
              </a:spcBef>
              <a:spcAft>
                <a:spcPts val="0"/>
              </a:spcAft>
              <a:buSzPct val="100000"/>
            </a:pPr>
            <a:r>
              <a:rPr lang="en-US" sz="2200"/>
              <a:t>Safety valves</a:t>
            </a:r>
          </a:p>
          <a:p>
            <a:pPr marL="457200" lvl="0" indent="-317500" rtl="0">
              <a:spcBef>
                <a:spcPts val="440"/>
              </a:spcBef>
              <a:spcAft>
                <a:spcPts val="0"/>
              </a:spcAft>
              <a:buSzPct val="63636"/>
            </a:pPr>
            <a:r>
              <a:rPr lang="en-US" sz="2200"/>
              <a:t>Lost power/air</a:t>
            </a:r>
          </a:p>
          <a:p>
            <a:pPr marL="914400" lvl="1" indent="-368300" rtl="0">
              <a:spcBef>
                <a:spcPts val="440"/>
              </a:spcBef>
              <a:spcAft>
                <a:spcPts val="0"/>
              </a:spcAft>
              <a:buSzPct val="100000"/>
            </a:pPr>
            <a:r>
              <a:rPr lang="en-US" sz="2200"/>
              <a:t>Fail open/fail close valves</a:t>
            </a:r>
          </a:p>
          <a:p>
            <a:pPr marL="0" lvl="0" indent="0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1143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950" y="2740075"/>
            <a:ext cx="2834749" cy="340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2"/>
          </p:nvPr>
        </p:nvSpPr>
        <p:spPr>
          <a:xfrm>
            <a:off x="227025" y="1041278"/>
            <a:ext cx="8691600" cy="50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Learnings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Exposure to patents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Industrial applications of process modeling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Making reasonable assumptions</a:t>
            </a: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/>
              <a:t>Further Development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Specifications for equipment and instruments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Model process to manufacture ITO powder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Optimization and efficiency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4800" b="1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/>
              <a:t>The Patent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27025" y="987775"/>
            <a:ext cx="8481600" cy="512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</a:pPr>
            <a:r>
              <a:rPr lang="en-US"/>
              <a:t>Conductive PTF circuits are used as electrical elements, but there are issues with conductivity and compatibility of substances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Layer of conductive ink is printed and dried on a substrate to produce a functioning circuit that is thermoformed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Can be used on substrate of choice OR as part of capacitive circuit stack with silver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-US" b="1"/>
              <a:t>THERMOFORMING: </a:t>
            </a:r>
            <a:r>
              <a:rPr lang="en-US"/>
              <a:t>subject to pressure &amp; heat that deforms the circuit to its desired 3D characteristics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657600"/>
            <a:ext cx="4800600" cy="225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conductive 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8" y="3657600"/>
            <a:ext cx="3388052" cy="22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Example 1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27025" y="1179453"/>
            <a:ext cx="8691600" cy="491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20 wt% Organic Medium 1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20 wt% Desmocoll 540 polyurethane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80 wt% dibasic esters organic solvent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Heated at 90</a:t>
            </a:r>
            <a:r>
              <a:rPr lang="en-US" baseline="30000"/>
              <a:t>o</a:t>
            </a:r>
            <a:r>
              <a:rPr lang="en-US"/>
              <a:t> C for 1-2 hours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50 wt% ITO powder added to OM1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0.25 wt% printing additive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30 wt% Organic Medium 2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27 wt% PKHH polyhydroxyether resin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73 wt% dibasic esters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Heated &amp; mixed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Combined &amp; heated 30 minutes on a planetary mixer; several passes on three-roll mill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-US"/>
              <a:t>Lines printed, dried, and thermoformed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9566" r="4166"/>
          <a:stretch/>
        </p:blipFill>
        <p:spPr>
          <a:xfrm>
            <a:off x="5214200" y="2050775"/>
            <a:ext cx="3864575" cy="266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61993" y="7557123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Overall Schematic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278925" y="305165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4" name="Shape 124"/>
          <p:cNvCxnSpPr/>
          <p:nvPr/>
        </p:nvCxnSpPr>
        <p:spPr>
          <a:xfrm>
            <a:off x="1802925" y="2086250"/>
            <a:ext cx="0" cy="96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/>
          <p:nvPr/>
        </p:nvCxnSpPr>
        <p:spPr>
          <a:xfrm>
            <a:off x="1802925" y="305165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/>
          <p:nvPr/>
        </p:nvSpPr>
        <p:spPr>
          <a:xfrm>
            <a:off x="3326925" y="2784950"/>
            <a:ext cx="533400" cy="533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7" name="Shape 127"/>
          <p:cNvGrpSpPr/>
          <p:nvPr/>
        </p:nvGrpSpPr>
        <p:grpSpPr>
          <a:xfrm rot="1041303">
            <a:off x="3428547" y="2683379"/>
            <a:ext cx="330308" cy="736819"/>
            <a:chOff x="4711800" y="474875"/>
            <a:chExt cx="330300" cy="736800"/>
          </a:xfrm>
        </p:grpSpPr>
        <p:cxnSp>
          <p:nvCxnSpPr>
            <p:cNvPr id="128" name="Shape 128"/>
            <p:cNvCxnSpPr/>
            <p:nvPr/>
          </p:nvCxnSpPr>
          <p:spPr>
            <a:xfrm rot="10800000" flipH="1">
              <a:off x="4711800" y="474875"/>
              <a:ext cx="266700" cy="40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9" name="Shape 129"/>
            <p:cNvCxnSpPr/>
            <p:nvPr/>
          </p:nvCxnSpPr>
          <p:spPr>
            <a:xfrm rot="10800000" flipH="1">
              <a:off x="4711800" y="779675"/>
              <a:ext cx="330300" cy="10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0" name="Shape 130"/>
            <p:cNvCxnSpPr/>
            <p:nvPr/>
          </p:nvCxnSpPr>
          <p:spPr>
            <a:xfrm flipH="1">
              <a:off x="4775100" y="779675"/>
              <a:ext cx="254100" cy="43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31" name="Shape 131"/>
          <p:cNvCxnSpPr/>
          <p:nvPr/>
        </p:nvCxnSpPr>
        <p:spPr>
          <a:xfrm>
            <a:off x="278925" y="490585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1802925" y="3940450"/>
            <a:ext cx="0" cy="96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/>
          <p:nvPr/>
        </p:nvCxnSpPr>
        <p:spPr>
          <a:xfrm>
            <a:off x="1802925" y="4905850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/>
          <p:nvPr/>
        </p:nvSpPr>
        <p:spPr>
          <a:xfrm>
            <a:off x="3326925" y="4639150"/>
            <a:ext cx="533400" cy="533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5" name="Shape 135"/>
          <p:cNvGrpSpPr/>
          <p:nvPr/>
        </p:nvGrpSpPr>
        <p:grpSpPr>
          <a:xfrm rot="1041303">
            <a:off x="3428547" y="4537579"/>
            <a:ext cx="330308" cy="736819"/>
            <a:chOff x="4711800" y="474875"/>
            <a:chExt cx="330300" cy="736800"/>
          </a:xfrm>
        </p:grpSpPr>
        <p:cxnSp>
          <p:nvCxnSpPr>
            <p:cNvPr id="136" name="Shape 136"/>
            <p:cNvCxnSpPr/>
            <p:nvPr/>
          </p:nvCxnSpPr>
          <p:spPr>
            <a:xfrm rot="10800000" flipH="1">
              <a:off x="4711800" y="474875"/>
              <a:ext cx="266700" cy="406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7" name="Shape 137"/>
            <p:cNvCxnSpPr/>
            <p:nvPr/>
          </p:nvCxnSpPr>
          <p:spPr>
            <a:xfrm rot="10800000" flipH="1">
              <a:off x="4711800" y="779675"/>
              <a:ext cx="330300" cy="10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8" name="Shape 138"/>
            <p:cNvCxnSpPr/>
            <p:nvPr/>
          </p:nvCxnSpPr>
          <p:spPr>
            <a:xfrm flipH="1">
              <a:off x="4775100" y="779675"/>
              <a:ext cx="254100" cy="4320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39" name="Shape 139"/>
          <p:cNvCxnSpPr/>
          <p:nvPr/>
        </p:nvCxnSpPr>
        <p:spPr>
          <a:xfrm rot="10800000">
            <a:off x="837825" y="2086250"/>
            <a:ext cx="965100" cy="1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10800000">
            <a:off x="837825" y="3927850"/>
            <a:ext cx="965100" cy="1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>
            <a:stCxn id="126" idx="6"/>
          </p:cNvCxnSpPr>
          <p:nvPr/>
        </p:nvCxnSpPr>
        <p:spPr>
          <a:xfrm>
            <a:off x="3860325" y="3051650"/>
            <a:ext cx="1981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5816925" y="2086250"/>
            <a:ext cx="0" cy="96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4851825" y="2086250"/>
            <a:ext cx="965100" cy="1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>
            <a:off x="5816925" y="3051637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7340925" y="3051450"/>
            <a:ext cx="24600" cy="1879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" name="Shape 146"/>
          <p:cNvCxnSpPr/>
          <p:nvPr/>
        </p:nvCxnSpPr>
        <p:spPr>
          <a:xfrm rot="10800000">
            <a:off x="3860450" y="4899350"/>
            <a:ext cx="3500400" cy="4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7340925" y="3051787"/>
            <a:ext cx="152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" name="Shape 148"/>
          <p:cNvSpPr txBox="1"/>
          <p:nvPr/>
        </p:nvSpPr>
        <p:spPr>
          <a:xfrm>
            <a:off x="659925" y="1680050"/>
            <a:ext cx="10668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Resin 1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59925" y="3534250"/>
            <a:ext cx="10668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Resin 2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78925" y="2689650"/>
            <a:ext cx="11937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Solvent 1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78925" y="4493250"/>
            <a:ext cx="11937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Solvent 2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937425" y="4493250"/>
            <a:ext cx="22089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Organic Medium 2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937425" y="2978650"/>
            <a:ext cx="22089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Organic Medium 1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559975" y="1680050"/>
            <a:ext cx="22569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Conductive Powder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7730850" y="2689650"/>
            <a:ext cx="10668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800"/>
              <a:t>Product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694450" y="3004150"/>
            <a:ext cx="2790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/>
              <a:t>A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726725" y="4899350"/>
            <a:ext cx="2790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/>
              <a:t>B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3454125" y="3329975"/>
            <a:ext cx="2790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/>
              <a:t>C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454125" y="5180575"/>
            <a:ext cx="2790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/>
              <a:t>D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67325" y="2715150"/>
            <a:ext cx="2790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Model Specifications/Parameters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227025" y="1193628"/>
            <a:ext cx="8691600" cy="49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b="1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57" y="1370812"/>
            <a:ext cx="7709293" cy="411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30850" y="1057700"/>
            <a:ext cx="5470800" cy="502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/>
              <a:t>We assumed: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steady state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Constant volume and density (overfill line)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Incompressible liquids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Perfect mixing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Constant specific heat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/>
              <a:t>Mixing: observe how the flow rate affects the final concentration of the resin that was created while mixing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/>
              <a:t>Heating: the heat input will affect the final temperature of the final solution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600"/>
              <a:t>Using heat and mass balances we were able to derive a 1st order transfer function for the mixing and heating systems in the simulink model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27025" y="274645"/>
            <a:ext cx="7923600" cy="7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Transfer Functions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100" y="1334637"/>
            <a:ext cx="3137550" cy="418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Transfer Functions: Mixing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0" y="1177550"/>
            <a:ext cx="4118700" cy="505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Mass Balance: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 Balance: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Linearized differential equation: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Transfer Function: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069" y="2033451"/>
            <a:ext cx="4717731" cy="31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75" y="1540125"/>
            <a:ext cx="2644899" cy="5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75" y="2353668"/>
            <a:ext cx="3351300" cy="5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912" y="4103525"/>
            <a:ext cx="3243975" cy="3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025" y="3286119"/>
            <a:ext cx="3351299" cy="40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925" y="3694818"/>
            <a:ext cx="1411872" cy="4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925" y="5053075"/>
            <a:ext cx="3104453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Transfer Functions: Heating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27025" y="960775"/>
            <a:ext cx="4389000" cy="51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Steady State: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1st LaPlace Transform: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2nd LaPlace Transform: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Input Temperature Constant: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Final Transfer Function: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701" y="2647975"/>
            <a:ext cx="4746500" cy="32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24" y="1321650"/>
            <a:ext cx="4501074" cy="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025" y="2168950"/>
            <a:ext cx="5212856" cy="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625" y="3095174"/>
            <a:ext cx="2711764" cy="5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625" y="3922875"/>
            <a:ext cx="2904230" cy="5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7625" y="4868700"/>
            <a:ext cx="2904225" cy="82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214" name="Shape 214"/>
          <p:cNvSpPr txBox="1"/>
          <p:nvPr/>
        </p:nvSpPr>
        <p:spPr>
          <a:xfrm>
            <a:off x="3648725" y="697650"/>
            <a:ext cx="12252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Model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75" y="3660800"/>
            <a:ext cx="8248650" cy="25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t="5660" b="-9"/>
          <a:stretch/>
        </p:blipFill>
        <p:spPr>
          <a:xfrm>
            <a:off x="152400" y="825275"/>
            <a:ext cx="8839200" cy="28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- No Phot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788</Words>
  <Application>Microsoft Office PowerPoint</Application>
  <PresentationFormat>On-screen Show (4:3)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Cover Slides</vt:lpstr>
      <vt:lpstr>Content - No Photos</vt:lpstr>
      <vt:lpstr>PowerPoint Presentation</vt:lpstr>
      <vt:lpstr>The Patent</vt:lpstr>
      <vt:lpstr>Example 1</vt:lpstr>
      <vt:lpstr>Overall Schematic</vt:lpstr>
      <vt:lpstr>Model Specifications/Parameters</vt:lpstr>
      <vt:lpstr>Transfer Functions</vt:lpstr>
      <vt:lpstr>Transfer Functions: Mixing</vt:lpstr>
      <vt:lpstr>Transfer Functions: Heating</vt:lpstr>
      <vt:lpstr>Model</vt:lpstr>
      <vt:lpstr>Model - Mixing Process</vt:lpstr>
      <vt:lpstr>Tuning</vt:lpstr>
      <vt:lpstr>Tuning - Integral Time Delay</vt:lpstr>
      <vt:lpstr>Tuned Model Behavior  - Step Disturbance Response</vt:lpstr>
      <vt:lpstr>Tuned Model Behavior - Random Disturbance Response</vt:lpstr>
      <vt:lpstr>Model - Heating Process</vt:lpstr>
      <vt:lpstr>Tuning Model Behavior</vt:lpstr>
      <vt:lpstr>Tuned Model Behavior</vt:lpstr>
      <vt:lpstr>Safety Features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Class2018</cp:lastModifiedBy>
  <cp:revision>2</cp:revision>
  <dcterms:modified xsi:type="dcterms:W3CDTF">2017-05-01T15:33:54Z</dcterms:modified>
</cp:coreProperties>
</file>