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4" r:id="rId4"/>
    <p:sldId id="265" r:id="rId5"/>
    <p:sldId id="275" r:id="rId6"/>
    <p:sldId id="259" r:id="rId7"/>
    <p:sldId id="271" r:id="rId8"/>
    <p:sldId id="276" r:id="rId9"/>
    <p:sldId id="261" r:id="rId10"/>
    <p:sldId id="270" r:id="rId11"/>
    <p:sldId id="273" r:id="rId12"/>
    <p:sldId id="277" r:id="rId13"/>
    <p:sldId id="263" r:id="rId14"/>
    <p:sldId id="278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38307-2186-7D49-8591-217273C3142F}" type="datetimeFigureOut">
              <a:rPr lang="en-US" smtClean="0"/>
              <a:t>12/9/10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DB7E-9B44-3F4C-9F1B-40848CBC3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8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www.sciencedaily.com</a:t>
            </a:r>
            <a:r>
              <a:rPr lang="en-US" dirty="0" smtClean="0"/>
              <a:t>/images/2008/12/081204093041-large.jpg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DB7E-9B44-3F4C-9F1B-40848CBC3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</a:t>
            </a:r>
            <a:r>
              <a:rPr lang="nl-NL" dirty="0" err="1" smtClean="0"/>
              <a:t>www.treehugger.com</a:t>
            </a:r>
            <a:r>
              <a:rPr lang="nl-NL" dirty="0" smtClean="0"/>
              <a:t>/csm-cartoon-mpg-wallet-01.jpg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DB7E-9B44-3F4C-9F1B-40848CBC3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457CF98-B363-4FE7-85BE-81ACFBA92A35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4DD7769F-121E-47AB-B5F9-2D9A9D95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microsoft.com/office/2007/relationships/hdphoto" Target="../media/hdphoto2.wdp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09800"/>
            <a:ext cx="3273552" cy="1640541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74981E"/>
                </a:solidFill>
              </a:rPr>
              <a:t>Cars </a:t>
            </a:r>
            <a:br>
              <a:rPr lang="en-US" b="1" dirty="0" smtClean="0">
                <a:solidFill>
                  <a:srgbClr val="74981E"/>
                </a:solidFill>
              </a:rPr>
            </a:br>
            <a:r>
              <a:rPr lang="en-US" b="1" dirty="0" smtClean="0">
                <a:solidFill>
                  <a:srgbClr val="74981E"/>
                </a:solidFill>
              </a:rPr>
              <a:t>Going </a:t>
            </a:r>
            <a:br>
              <a:rPr lang="en-US" b="1" dirty="0" smtClean="0">
                <a:solidFill>
                  <a:srgbClr val="74981E"/>
                </a:solidFill>
              </a:rPr>
            </a:br>
            <a:r>
              <a:rPr lang="en-US" b="1" dirty="0" smtClean="0">
                <a:solidFill>
                  <a:srgbClr val="74981E"/>
                </a:solidFill>
              </a:rPr>
              <a:t>Green</a:t>
            </a:r>
            <a:endParaRPr lang="en-US" b="1" dirty="0">
              <a:solidFill>
                <a:srgbClr val="74981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048" y="1783976"/>
            <a:ext cx="3349752" cy="3092824"/>
          </a:xfrm>
        </p:spPr>
        <p:txBody>
          <a:bodyPr>
            <a:noAutofit/>
          </a:bodyPr>
          <a:lstStyle/>
          <a:p>
            <a:pPr algn="l"/>
            <a:r>
              <a:rPr lang="en-US" sz="2300" b="1" dirty="0" err="1" smtClean="0">
                <a:solidFill>
                  <a:srgbClr val="2046A5"/>
                </a:solidFill>
                <a:latin typeface="Lucida Sans"/>
                <a:cs typeface="Lucida Sans"/>
              </a:rPr>
              <a:t>Robin</a:t>
            </a:r>
            <a:r>
              <a:rPr lang="en-US" sz="2300" b="1" dirty="0" err="1" smtClean="0">
                <a:latin typeface="Lucida Sans"/>
                <a:cs typeface="Lucida Sans"/>
              </a:rPr>
              <a:t>Azzam</a:t>
            </a:r>
            <a:endParaRPr lang="en-US" sz="2300" b="1" dirty="0" smtClean="0">
              <a:latin typeface="Lucida Sans"/>
              <a:cs typeface="Lucida Sans"/>
            </a:endParaRPr>
          </a:p>
          <a:p>
            <a:pPr algn="l"/>
            <a:endParaRPr lang="en-US" sz="2300" b="1" dirty="0" smtClean="0">
              <a:solidFill>
                <a:schemeClr val="accent4"/>
              </a:solidFill>
              <a:latin typeface="Lucida Sans"/>
              <a:cs typeface="Lucida Sans"/>
            </a:endParaRPr>
          </a:p>
          <a:p>
            <a:pPr algn="l"/>
            <a:r>
              <a:rPr lang="en-US" sz="2300" b="1" dirty="0" err="1" smtClean="0">
                <a:solidFill>
                  <a:schemeClr val="accent4"/>
                </a:solidFill>
                <a:latin typeface="Lucida Sans"/>
                <a:cs typeface="Lucida Sans"/>
              </a:rPr>
              <a:t>Abhijit</a:t>
            </a:r>
            <a:r>
              <a:rPr lang="en-US" sz="2300" b="1" dirty="0" err="1" smtClean="0">
                <a:latin typeface="Lucida Sans"/>
                <a:cs typeface="Lucida Sans"/>
              </a:rPr>
              <a:t>Amin</a:t>
            </a:r>
            <a:endParaRPr lang="en-US" sz="2300" b="1" dirty="0" smtClean="0">
              <a:latin typeface="Lucida Sans"/>
              <a:cs typeface="Lucida Sans"/>
            </a:endParaRPr>
          </a:p>
          <a:p>
            <a:pPr algn="l"/>
            <a:endParaRPr lang="en-US" sz="2300" b="1" dirty="0">
              <a:latin typeface="Lucida Sans"/>
              <a:cs typeface="Lucida Sans"/>
            </a:endParaRPr>
          </a:p>
          <a:p>
            <a:pPr algn="l"/>
            <a:r>
              <a:rPr lang="en-US" sz="2300" b="1" dirty="0" err="1" smtClean="0">
                <a:solidFill>
                  <a:srgbClr val="2046A5"/>
                </a:solidFill>
                <a:latin typeface="Lucida Sans"/>
                <a:cs typeface="Lucida Sans"/>
              </a:rPr>
              <a:t>Nirmal</a:t>
            </a:r>
            <a:r>
              <a:rPr lang="en-US" sz="2300" b="1" dirty="0" err="1" smtClean="0">
                <a:latin typeface="Lucida Sans"/>
                <a:cs typeface="Lucida Sans"/>
              </a:rPr>
              <a:t>Rajan</a:t>
            </a:r>
            <a:endParaRPr lang="en-US" sz="2300" b="1" dirty="0" smtClean="0">
              <a:latin typeface="Lucida Sans"/>
              <a:cs typeface="Lucida Sans"/>
            </a:endParaRPr>
          </a:p>
          <a:p>
            <a:pPr algn="l"/>
            <a:endParaRPr lang="en-US" sz="2300" b="1" dirty="0">
              <a:latin typeface="Lucida Sans"/>
              <a:cs typeface="Lucida Sans"/>
            </a:endParaRPr>
          </a:p>
          <a:p>
            <a:pPr algn="l"/>
            <a:r>
              <a:rPr lang="en-US" sz="2300" b="1" dirty="0" err="1" smtClean="0">
                <a:solidFill>
                  <a:srgbClr val="2046A5"/>
                </a:solidFill>
                <a:latin typeface="Lucida Sans"/>
                <a:cs typeface="Lucida Sans"/>
              </a:rPr>
              <a:t>Richard</a:t>
            </a:r>
            <a:r>
              <a:rPr lang="en-US" sz="2300" b="1" dirty="0" err="1" smtClean="0">
                <a:latin typeface="Lucida Sans"/>
                <a:cs typeface="Lucida Sans"/>
              </a:rPr>
              <a:t>Soni</a:t>
            </a:r>
            <a:endParaRPr lang="en-US" sz="2300" b="1" dirty="0" smtClean="0">
              <a:latin typeface="Lucida Sans"/>
              <a:cs typeface="Lucida Sans"/>
            </a:endParaRPr>
          </a:p>
          <a:p>
            <a:pPr algn="l"/>
            <a:endParaRPr lang="en-US" sz="2300" b="1" dirty="0" smtClean="0">
              <a:solidFill>
                <a:srgbClr val="2046A5"/>
              </a:solidFill>
              <a:latin typeface="Lucida Sans"/>
              <a:cs typeface="Lucida Sans"/>
            </a:endParaRPr>
          </a:p>
          <a:p>
            <a:pPr algn="l"/>
            <a:r>
              <a:rPr lang="en-US" sz="2300" b="1" dirty="0" err="1" smtClean="0">
                <a:solidFill>
                  <a:srgbClr val="2046A5"/>
                </a:solidFill>
                <a:latin typeface="Lucida Sans"/>
                <a:cs typeface="Lucida Sans"/>
              </a:rPr>
              <a:t>Jamison</a:t>
            </a:r>
            <a:r>
              <a:rPr lang="en-US" sz="2300" b="1" dirty="0" err="1" smtClean="0">
                <a:latin typeface="Lucida Sans"/>
                <a:cs typeface="Lucida Sans"/>
              </a:rPr>
              <a:t>Andaluz</a:t>
            </a:r>
            <a:endParaRPr lang="en-US" sz="2300" b="1" dirty="0">
              <a:latin typeface="Lucida Sans"/>
              <a:cs typeface="Lucida Sans"/>
            </a:endParaRPr>
          </a:p>
          <a:p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8200" y="2362200"/>
            <a:ext cx="182880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 type and Vehicle type</a:t>
            </a:r>
          </a:p>
          <a:p>
            <a:pPr lvl="1"/>
            <a:r>
              <a:rPr lang="en-US" dirty="0" smtClean="0"/>
              <a:t>2wd/4wd with </a:t>
            </a:r>
            <a:r>
              <a:rPr lang="en-US" dirty="0" err="1" smtClean="0"/>
              <a:t>smallcar</a:t>
            </a:r>
            <a:r>
              <a:rPr lang="en-US" dirty="0" smtClean="0"/>
              <a:t>/</a:t>
            </a:r>
            <a:r>
              <a:rPr lang="en-US" dirty="0" err="1" smtClean="0"/>
              <a:t>largecar</a:t>
            </a:r>
            <a:r>
              <a:rPr lang="en-US" dirty="0" smtClean="0"/>
              <a:t>/etc.</a:t>
            </a:r>
          </a:p>
          <a:p>
            <a:r>
              <a:rPr lang="en-US" dirty="0" smtClean="0"/>
              <a:t>Drive type and Cylinder Count</a:t>
            </a:r>
          </a:p>
          <a:p>
            <a:r>
              <a:rPr lang="en-US" dirty="0" smtClean="0"/>
              <a:t>Cylinder Count and Vehicle </a:t>
            </a:r>
            <a:r>
              <a:rPr lang="en-US" dirty="0" smtClean="0"/>
              <a:t>Type</a:t>
            </a:r>
            <a:endParaRPr lang="en-US" dirty="0" smtClean="0"/>
          </a:p>
          <a:p>
            <a:r>
              <a:rPr lang="en-US" dirty="0" smtClean="0"/>
              <a:t>These variables should be either included or left out together</a:t>
            </a:r>
            <a:endParaRPr lang="en-US" dirty="0"/>
          </a:p>
        </p:txBody>
      </p:sp>
      <p:pic>
        <p:nvPicPr>
          <p:cNvPr id="7" name="Picture 6" descr="Screen shot 2010-12-09 at 11.43.13 A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057400"/>
            <a:ext cx="2895599" cy="283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4948238" cy="886968"/>
          </a:xfrm>
        </p:spPr>
        <p:txBody>
          <a:bodyPr/>
          <a:lstStyle/>
          <a:p>
            <a:r>
              <a:rPr lang="en-US" dirty="0" smtClean="0"/>
              <a:t>Failed Attempts</a:t>
            </a:r>
            <a:endParaRPr lang="en-US" dirty="0"/>
          </a:p>
        </p:txBody>
      </p:sp>
      <p:pic>
        <p:nvPicPr>
          <p:cNvPr id="5" name="Picture 4" descr="Screen shot 2010-12-09 at 12.05.17 P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7211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282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Model : Poisson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1854" y="1752600"/>
            <a:ext cx="176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Logged Values</a:t>
            </a:r>
            <a:endParaRPr lang="en-US" dirty="0"/>
          </a:p>
        </p:txBody>
      </p:sp>
      <p:pic>
        <p:nvPicPr>
          <p:cNvPr id="9" name="Picture 8" descr="Screen shot 2010-12-09 at 12.10.06 PM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/>
          <a:stretch/>
        </p:blipFill>
        <p:spPr>
          <a:xfrm>
            <a:off x="4572000" y="2477426"/>
            <a:ext cx="3924300" cy="35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9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Here is </a:t>
            </a:r>
            <a:br>
              <a:rPr lang="en-US" dirty="0" smtClean="0"/>
            </a:br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000" y="2209800"/>
            <a:ext cx="1844398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4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25400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predict our Green House Gas Score’s</a:t>
            </a:r>
            <a:r>
              <a:rPr lang="en-US" dirty="0"/>
              <a:t> </a:t>
            </a:r>
            <a:r>
              <a:rPr lang="en-US" dirty="0" smtClean="0"/>
              <a:t>with our model we constructed</a:t>
            </a:r>
          </a:p>
          <a:p>
            <a:r>
              <a:rPr lang="en-US" dirty="0" smtClean="0"/>
              <a:t>Score reflects the amount of CO2 and</a:t>
            </a:r>
          </a:p>
          <a:p>
            <a:pPr marL="0" indent="0">
              <a:buNone/>
            </a:pPr>
            <a:r>
              <a:rPr lang="en-US" dirty="0" smtClean="0"/>
              <a:t>	other greenhouse gasses.</a:t>
            </a:r>
          </a:p>
          <a:p>
            <a:r>
              <a:rPr lang="en-US" dirty="0" smtClean="0"/>
              <a:t>Fuel Economy =  Fuel Burnt  </a:t>
            </a:r>
          </a:p>
          <a:p>
            <a:r>
              <a:rPr lang="en-US" dirty="0"/>
              <a:t>R</a:t>
            </a:r>
            <a:r>
              <a:rPr lang="en-US" dirty="0" smtClean="0"/>
              <a:t>anges from 1-10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Pollution Score, Combined Miles Per Gallon,  Smart Way Verification, Engine Displacement,  and 4w/2w Drive effect Green House Gas Score more than any other variable.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9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96289">
                        <a14:backgroundMark x1="55469" y1="64644" x2="55469" y2="64644"/>
                        <a14:backgroundMark x1="41016" y1="62005" x2="41016" y2="62005"/>
                        <a14:backgroundMark x1="42773" y1="56728" x2="42773" y2="56728"/>
                        <a14:backgroundMark x1="50586" y1="53298" x2="50586" y2="53298"/>
                        <a14:backgroundMark x1="41016" y1="87335" x2="41016" y2="87335"/>
                        <a14:backgroundMark x1="48438" y1="60422" x2="48438" y2="60422"/>
                        <a14:backgroundMark x1="47266" y1="30079" x2="47266" y2="30079"/>
                        <a14:backgroundMark x1="43945" y1="31662" x2="43945" y2="31662"/>
                        <a14:backgroundMark x1="60742" y1="11346" x2="60742" y2="11346"/>
                        <a14:backgroundMark x1="58789" y1="27704" x2="58789" y2="27704"/>
                        <a14:backgroundMark x1="43164" y1="26385" x2="43164" y2="26385"/>
                        <a14:backgroundMark x1="38867" y1="46174" x2="38867" y2="46174"/>
                        <a14:backgroundMark x1="39453" y1="6069" x2="39453" y2="6069"/>
                        <a14:backgroundMark x1="47266" y1="5805" x2="47266" y2="5805"/>
                        <a14:backgroundMark x1="44336" y1="94195" x2="44336" y2="94195"/>
                        <a14:backgroundMark x1="37891" y1="90501" x2="37891" y2="90501"/>
                        <a14:backgroundMark x1="37891" y1="38522" x2="37891" y2="38522"/>
                        <a14:backgroundMark x1="43359" y1="37467" x2="43359" y2="37467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2063500"/>
            <a:ext cx="6477000" cy="47944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112108" y="0"/>
            <a:ext cx="4669692" cy="2250831"/>
          </a:xfrm>
          <a:prstGeom prst="wedgeEllipseCallout">
            <a:avLst>
              <a:gd name="adj1" fmla="val 53463"/>
              <a:gd name="adj2" fmla="val 962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223" y="699477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Questions????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6100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724400"/>
            <a:ext cx="8153400" cy="15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800600" cy="886968"/>
          </a:xfrm>
        </p:spPr>
        <p:txBody>
          <a:bodyPr/>
          <a:lstStyle/>
          <a:p>
            <a:r>
              <a:rPr lang="en-US" dirty="0" smtClean="0">
                <a:solidFill>
                  <a:srgbClr val="74981E"/>
                </a:solidFill>
              </a:rPr>
              <a:t>Intro</a:t>
            </a:r>
            <a:endParaRPr lang="en-US" dirty="0">
              <a:solidFill>
                <a:srgbClr val="7498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5200" y="2020888"/>
            <a:ext cx="4946650" cy="4105275"/>
          </a:xfrm>
        </p:spPr>
        <p:txBody>
          <a:bodyPr/>
          <a:lstStyle/>
          <a:p>
            <a:r>
              <a:rPr lang="en-US" dirty="0" smtClean="0"/>
              <a:t>Can we predict a car’s Green House Gas score?</a:t>
            </a:r>
          </a:p>
          <a:p>
            <a:pPr lvl="1"/>
            <a:r>
              <a:rPr lang="en-US" dirty="0" smtClean="0"/>
              <a:t>Based on what factors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28956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457200" y="1444978"/>
            <a:ext cx="4191000" cy="1552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Here is </a:t>
            </a:r>
            <a:br>
              <a:rPr lang="en-US" dirty="0" smtClean="0"/>
            </a:br>
            <a:r>
              <a:rPr lang="en-US" dirty="0" err="1" smtClean="0"/>
              <a:t>Abhjit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0-12-09 at 12.20.35 P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00" y="2082800"/>
            <a:ext cx="2383600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3124200" y="1828800"/>
            <a:ext cx="1600200" cy="1295400"/>
          </a:xfrm>
          <a:prstGeom prst="wedgeEllipseCallout">
            <a:avLst>
              <a:gd name="adj1" fmla="val -61002"/>
              <a:gd name="adj2" fmla="val 576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So serious?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8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8800" y="5084667"/>
            <a:ext cx="2819400" cy="177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-152400"/>
            <a:ext cx="4948238" cy="886968"/>
          </a:xfrm>
        </p:spPr>
        <p:txBody>
          <a:bodyPr/>
          <a:lstStyle/>
          <a:p>
            <a:r>
              <a:rPr lang="en-US" dirty="0" smtClean="0"/>
              <a:t>Our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762000"/>
            <a:ext cx="4946602" cy="4105275"/>
          </a:xfrm>
        </p:spPr>
        <p:txBody>
          <a:bodyPr/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Car Model accompanied by data detailing the car and its green house scores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Data.gov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31" l="10000" r="90000">
                        <a14:foregroundMark x1="50000" y1="13542" x2="50000" y2="13542"/>
                        <a14:foregroundMark x1="73000" y1="33681" x2="73000" y2="336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367" y="152400"/>
            <a:ext cx="2010833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CMB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MPG</a:t>
            </a:r>
            <a:endParaRPr lang="en-US" sz="2000" b="1" dirty="0">
              <a:solidFill>
                <a:srgbClr val="7498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9200" y="1524000"/>
            <a:ext cx="1397000" cy="1047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2209800"/>
            <a:ext cx="1828800" cy="1828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6543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Engine 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Displacement</a:t>
            </a:r>
            <a:endParaRPr lang="en-US" sz="2000" b="1" dirty="0">
              <a:solidFill>
                <a:srgbClr val="74981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3150" y="2667000"/>
            <a:ext cx="161925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2819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2-Wheel Drive</a:t>
            </a:r>
          </a:p>
          <a:p>
            <a:pPr algn="ctr"/>
            <a:r>
              <a:rPr lang="en-US" sz="2000" b="1" dirty="0" smtClean="0">
                <a:solidFill>
                  <a:srgbClr val="74981E"/>
                </a:solidFill>
              </a:rPr>
              <a:t>Or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4-Wheel Drive</a:t>
            </a:r>
            <a:endParaRPr lang="en-US" sz="2000" b="1" dirty="0">
              <a:solidFill>
                <a:srgbClr val="74981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556" y1="67857" x2="30556" y2="67857"/>
                        <a14:foregroundMark x1="18333" y1="72143" x2="18333" y2="72143"/>
                        <a14:foregroundMark x1="66667" y1="89286" x2="66667" y2="89286"/>
                        <a14:foregroundMark x1="87222" y1="55000" x2="87222" y2="55000"/>
                        <a14:foregroundMark x1="75556" y1="10000" x2="75556" y2="10000"/>
                        <a14:foregroundMark x1="8889" y1="16429" x2="8889" y2="16429"/>
                        <a14:foregroundMark x1="56111" y1="73571" x2="56111" y2="73571"/>
                        <a14:foregroundMark x1="64444" y1="68571" x2="64444" y2="68571"/>
                        <a14:foregroundMark x1="61667" y1="76429" x2="61667" y2="76429"/>
                        <a14:foregroundMark x1="64444" y1="74286" x2="64444" y2="74286"/>
                        <a14:foregroundMark x1="69444" y1="76429" x2="69444" y2="76429"/>
                        <a14:foregroundMark x1="58333" y1="80714" x2="58333" y2="80714"/>
                        <a14:foregroundMark x1="56111" y1="76429" x2="56111" y2="76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040" y="4191000"/>
            <a:ext cx="1592360" cy="1238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191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Air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Pollution 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Score</a:t>
            </a:r>
            <a:endParaRPr lang="en-US" sz="2000" b="1" dirty="0">
              <a:solidFill>
                <a:srgbClr val="74981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5405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Smart </a:t>
            </a:r>
          </a:p>
          <a:p>
            <a:r>
              <a:rPr lang="en-US" sz="2000" b="1" dirty="0" smtClean="0">
                <a:solidFill>
                  <a:srgbClr val="74981E"/>
                </a:solidFill>
              </a:rPr>
              <a:t>Way</a:t>
            </a:r>
            <a:endParaRPr lang="en-US" sz="2000" b="1" dirty="0">
              <a:solidFill>
                <a:srgbClr val="74981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3000" y="4064000"/>
            <a:ext cx="3706717" cy="241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TextBox 19"/>
          <p:cNvSpPr txBox="1"/>
          <p:nvPr/>
        </p:nvSpPr>
        <p:spPr>
          <a:xfrm>
            <a:off x="5410200" y="3276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4981E"/>
                </a:solidFill>
              </a:rPr>
              <a:t>Greenhouse Gasses</a:t>
            </a:r>
            <a:endParaRPr lang="en-US" sz="2000" b="1" dirty="0">
              <a:solidFill>
                <a:srgbClr val="74981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 animBg="1"/>
      <p:bldP spid="11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Here is </a:t>
            </a:r>
            <a:br>
              <a:rPr lang="en-US" dirty="0" smtClean="0"/>
            </a:br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0-12-09 at 12.12.56 PM.pn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6429" r="7468" b="6077"/>
          <a:stretch/>
        </p:blipFill>
        <p:spPr>
          <a:xfrm>
            <a:off x="1600200" y="1959989"/>
            <a:ext cx="2304618" cy="282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8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28800"/>
            <a:ext cx="4946602" cy="4608512"/>
          </a:xfrm>
        </p:spPr>
        <p:txBody>
          <a:bodyPr/>
          <a:lstStyle/>
          <a:p>
            <a:r>
              <a:rPr lang="en-US" dirty="0" smtClean="0"/>
              <a:t>Use a multiple linear regression</a:t>
            </a:r>
          </a:p>
          <a:p>
            <a:r>
              <a:rPr lang="en-US" dirty="0" smtClean="0"/>
              <a:t>Choosing our initial model:</a:t>
            </a:r>
          </a:p>
          <a:p>
            <a:pPr lvl="1"/>
            <a:r>
              <a:rPr lang="en-US" dirty="0" smtClean="0"/>
              <a:t>What to use as response?</a:t>
            </a:r>
          </a:p>
          <a:p>
            <a:pPr lvl="1"/>
            <a:r>
              <a:rPr lang="en-US" dirty="0" smtClean="0"/>
              <a:t>What to use to </a:t>
            </a:r>
            <a:r>
              <a:rPr lang="en-US" dirty="0" smtClean="0"/>
              <a:t>explain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Full model:  </a:t>
            </a:r>
          </a:p>
          <a:p>
            <a:pPr marL="685800" lvl="3">
              <a:spcBef>
                <a:spcPts val="1800"/>
              </a:spcBef>
            </a:pPr>
            <a:r>
              <a:rPr lang="en-US" dirty="0" err="1" smtClean="0"/>
              <a:t>Cmb</a:t>
            </a:r>
            <a:r>
              <a:rPr lang="en-US" dirty="0" smtClean="0"/>
              <a:t> vs. Hwy &amp; City Separate</a:t>
            </a:r>
          </a:p>
          <a:p>
            <a:pPr marL="1374775" lvl="6">
              <a:spcBef>
                <a:spcPts val="1800"/>
              </a:spcBef>
            </a:pPr>
            <a:r>
              <a:rPr lang="en-US" dirty="0" smtClean="0"/>
              <a:t>0.9488 VS 0.9475 </a:t>
            </a:r>
          </a:p>
          <a:p>
            <a:pPr marL="1374775" lvl="6">
              <a:spcBef>
                <a:spcPts val="1800"/>
              </a:spcBef>
            </a:pPr>
            <a:r>
              <a:rPr lang="en-US" dirty="0" smtClean="0"/>
              <a:t> 12 Variables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Final Model 0.9265 :  Only 5 Variables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Screen shot 2010-12-09 at 11.38.23 A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276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pic>
        <p:nvPicPr>
          <p:cNvPr id="10" name="Picture 9" descr="Screen shot 2010-12-09 at 11.59.08 AM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3366" b="4929"/>
          <a:stretch/>
        </p:blipFill>
        <p:spPr>
          <a:xfrm>
            <a:off x="2383006" y="2057400"/>
            <a:ext cx="4322594" cy="3759846"/>
          </a:xfrm>
          <a:prstGeom prst="rect">
            <a:avLst/>
          </a:prstGeom>
        </p:spPr>
      </p:pic>
      <p:grpSp>
        <p:nvGrpSpPr>
          <p:cNvPr id="11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3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3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Here is </a:t>
            </a:r>
            <a:br>
              <a:rPr lang="en-US" dirty="0" smtClean="0"/>
            </a:br>
            <a:r>
              <a:rPr lang="en-US" dirty="0" smtClean="0"/>
              <a:t>Jamison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0-12-09 at 12.19.01 PM.pn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b="5523"/>
          <a:stretch/>
        </p:blipFill>
        <p:spPr>
          <a:xfrm>
            <a:off x="1752600" y="2179506"/>
            <a:ext cx="2096418" cy="260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4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4948238" cy="886968"/>
          </a:xfrm>
        </p:spPr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043705"/>
              </p:ext>
            </p:extLst>
          </p:nvPr>
        </p:nvGraphicFramePr>
        <p:xfrm>
          <a:off x="2057400" y="2098040"/>
          <a:ext cx="4946650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73325"/>
                <a:gridCol w="2473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F-Statistic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Cmb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24470.550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Displ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611.838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swyes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78.469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4wd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27.615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302</TotalTime>
  <Words>276</Words>
  <Application>Microsoft Macintosh PowerPoint</Application>
  <PresentationFormat>On-screen Show (4:3)</PresentationFormat>
  <Paragraphs>88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Inspiration</vt:lpstr>
      <vt:lpstr>Cars  Going  Green</vt:lpstr>
      <vt:lpstr>Intro</vt:lpstr>
      <vt:lpstr>Now Here is  Abhjit </vt:lpstr>
      <vt:lpstr>Our Data Set</vt:lpstr>
      <vt:lpstr>Now Here is  Rich</vt:lpstr>
      <vt:lpstr>Method</vt:lpstr>
      <vt:lpstr>Residuals</vt:lpstr>
      <vt:lpstr>Now Here is  Jamison</vt:lpstr>
      <vt:lpstr>ANOVA</vt:lpstr>
      <vt:lpstr>Discovering Interactions</vt:lpstr>
      <vt:lpstr>Failed Attempts</vt:lpstr>
      <vt:lpstr>Now Here is  Robin</vt:lpstr>
      <vt:lpstr>Conclusions</vt:lpstr>
      <vt:lpstr>Conclusions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</dc:creator>
  <cp:lastModifiedBy>Rich Soni</cp:lastModifiedBy>
  <cp:revision>28</cp:revision>
  <cp:lastPrinted>2010-12-09T16:03:47Z</cp:lastPrinted>
  <dcterms:created xsi:type="dcterms:W3CDTF">2010-12-09T11:56:29Z</dcterms:created>
  <dcterms:modified xsi:type="dcterms:W3CDTF">2010-12-09T17:51:08Z</dcterms:modified>
</cp:coreProperties>
</file>