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7" r:id="rId3"/>
    <p:sldId id="257" r:id="rId4"/>
    <p:sldId id="258" r:id="rId5"/>
    <p:sldId id="259" r:id="rId6"/>
    <p:sldId id="263" r:id="rId7"/>
    <p:sldId id="260"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5" r:id="rId22"/>
    <p:sldId id="286" r:id="rId23"/>
    <p:sldId id="287" r:id="rId24"/>
    <p:sldId id="288" r:id="rId25"/>
    <p:sldId id="289" r:id="rId26"/>
    <p:sldId id="290"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211C"/>
    <a:srgbClr val="D02621"/>
    <a:srgbClr val="E31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6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298877-8420-495C-AE9F-6B7CAA175E6F}" type="datetimeFigureOut">
              <a:rPr lang="en-US" smtClean="0"/>
              <a:pPr/>
              <a:t>12/3/10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5ED18-0BDE-41D9-9D11-12EA30A13728}" type="slidenum">
              <a:rPr lang="en-US" smtClean="0"/>
              <a:pPr/>
              <a:t>‹#›</a:t>
            </a:fld>
            <a:endParaRPr lang="en-US"/>
          </a:p>
        </p:txBody>
      </p:sp>
    </p:spTree>
    <p:extLst>
      <p:ext uri="{BB962C8B-B14F-4D97-AF65-F5344CB8AC3E}">
        <p14:creationId xmlns:p14="http://schemas.microsoft.com/office/powerpoint/2010/main" val="129400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If we had collected the data, we could draw meaningful conclusions about why these data don’t fit the model very well. For example, maybe data measurement problems. But in this case, we did not get the data and so can’t draw these conclusions.</a:t>
            </a:r>
          </a:p>
          <a:p>
            <a:endParaRPr lang="en-US" dirty="0" smtClean="0"/>
          </a:p>
          <a:p>
            <a:r>
              <a:rPr lang="en-US" dirty="0" smtClean="0"/>
              <a:t>The</a:t>
            </a:r>
            <a:r>
              <a:rPr lang="en-US" baseline="0" dirty="0" smtClean="0"/>
              <a:t> data set was pre-standardized, so the data can’t be manually analyzed.</a:t>
            </a:r>
            <a:endParaRPr lang="en-US" dirty="0"/>
          </a:p>
        </p:txBody>
      </p:sp>
      <p:sp>
        <p:nvSpPr>
          <p:cNvPr id="4" name="Slide Number Placeholder 3"/>
          <p:cNvSpPr>
            <a:spLocks noGrp="1"/>
          </p:cNvSpPr>
          <p:nvPr>
            <p:ph type="sldNum" sz="quarter" idx="10"/>
          </p:nvPr>
        </p:nvSpPr>
        <p:spPr/>
        <p:txBody>
          <a:bodyPr/>
          <a:lstStyle/>
          <a:p>
            <a:fld id="{F43385A4-E132-304C-84D3-F947D3A59C5E}" type="slidenum">
              <a:rPr lang="en-US" smtClean="0"/>
              <a:pPr/>
              <a:t>20</a:t>
            </a:fld>
            <a:endParaRPr lang="en-US"/>
          </a:p>
        </p:txBody>
      </p:sp>
    </p:spTree>
    <p:extLst>
      <p:ext uri="{BB962C8B-B14F-4D97-AF65-F5344CB8AC3E}">
        <p14:creationId xmlns:p14="http://schemas.microsoft.com/office/powerpoint/2010/main" val="805701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5ED18-0BDE-41D9-9D11-12EA30A13728}" type="slidenum">
              <a:rPr lang="en-US" smtClean="0"/>
              <a:pPr/>
              <a:t>21</a:t>
            </a:fld>
            <a:endParaRPr lang="en-US"/>
          </a:p>
        </p:txBody>
      </p:sp>
    </p:spTree>
    <p:extLst>
      <p:ext uri="{BB962C8B-B14F-4D97-AF65-F5344CB8AC3E}">
        <p14:creationId xmlns:p14="http://schemas.microsoft.com/office/powerpoint/2010/main" val="353244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402572-7AE0-4AD0-842A-485B65999F25}" type="datetimeFigureOut">
              <a:rPr lang="en-US" smtClean="0"/>
              <a:pPr/>
              <a:t>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0A885-3F9B-4B39-A55C-8212CD8CF3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02572-7AE0-4AD0-842A-485B65999F25}" type="datetimeFigureOut">
              <a:rPr lang="en-US" smtClean="0"/>
              <a:pPr/>
              <a:t>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0A885-3F9B-4B39-A55C-8212CD8CF3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02572-7AE0-4AD0-842A-485B65999F25}" type="datetimeFigureOut">
              <a:rPr lang="en-US" smtClean="0"/>
              <a:pPr/>
              <a:t>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0A885-3F9B-4B39-A55C-8212CD8CF3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02572-7AE0-4AD0-842A-485B65999F25}" type="datetimeFigureOut">
              <a:rPr lang="en-US" smtClean="0"/>
              <a:pPr/>
              <a:t>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0A885-3F9B-4B39-A55C-8212CD8CF3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402572-7AE0-4AD0-842A-485B65999F25}" type="datetimeFigureOut">
              <a:rPr lang="en-US" smtClean="0"/>
              <a:pPr/>
              <a:t>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0A885-3F9B-4B39-A55C-8212CD8CF3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402572-7AE0-4AD0-842A-485B65999F25}" type="datetimeFigureOut">
              <a:rPr lang="en-US" smtClean="0"/>
              <a:pPr/>
              <a:t>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0A885-3F9B-4B39-A55C-8212CD8CF3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402572-7AE0-4AD0-842A-485B65999F25}" type="datetimeFigureOut">
              <a:rPr lang="en-US" smtClean="0"/>
              <a:pPr/>
              <a:t>12/3/10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0A885-3F9B-4B39-A55C-8212CD8CF3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402572-7AE0-4AD0-842A-485B65999F25}" type="datetimeFigureOut">
              <a:rPr lang="en-US" smtClean="0"/>
              <a:pPr/>
              <a:t>12/3/10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0A885-3F9B-4B39-A55C-8212CD8CF3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02572-7AE0-4AD0-842A-485B65999F25}" type="datetimeFigureOut">
              <a:rPr lang="en-US" smtClean="0"/>
              <a:pPr/>
              <a:t>12/3/10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0A885-3F9B-4B39-A55C-8212CD8CF3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02572-7AE0-4AD0-842A-485B65999F25}" type="datetimeFigureOut">
              <a:rPr lang="en-US" smtClean="0"/>
              <a:pPr/>
              <a:t>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0A885-3F9B-4B39-A55C-8212CD8CF3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02572-7AE0-4AD0-842A-485B65999F25}" type="datetimeFigureOut">
              <a:rPr lang="en-US" smtClean="0"/>
              <a:pPr/>
              <a:t>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0A885-3F9B-4B39-A55C-8212CD8CF3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00000">
                <a:alpha val="60000"/>
              </a:srgbClr>
            </a:gs>
            <a:gs pos="100000">
              <a:schemeClr val="bg1"/>
            </a:gs>
            <a:gs pos="71000">
              <a:schemeClr val="bg1">
                <a:alpha val="37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02572-7AE0-4AD0-842A-485B65999F25}" type="datetimeFigureOut">
              <a:rPr lang="en-US" smtClean="0"/>
              <a:pPr/>
              <a:t>12/3/10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0A885-3F9B-4B39-A55C-8212CD8CF3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rchive.ics.uci.edu/ml/datasets/Communities+and+Crim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What causes CRIME?</a:t>
            </a:r>
            <a:endParaRPr lang="en-US" sz="6600" dirty="0"/>
          </a:p>
        </p:txBody>
      </p:sp>
      <p:sp>
        <p:nvSpPr>
          <p:cNvPr id="3" name="Subtitle 2"/>
          <p:cNvSpPr>
            <a:spLocks noGrp="1"/>
          </p:cNvSpPr>
          <p:nvPr>
            <p:ph type="subTitle" idx="1"/>
          </p:nvPr>
        </p:nvSpPr>
        <p:spPr>
          <a:xfrm>
            <a:off x="3733800" y="4724400"/>
            <a:ext cx="5029200" cy="1752600"/>
          </a:xfrm>
        </p:spPr>
        <p:txBody>
          <a:bodyPr>
            <a:normAutofit fontScale="85000" lnSpcReduction="20000"/>
          </a:bodyPr>
          <a:lstStyle/>
          <a:p>
            <a:pPr algn="r"/>
            <a:r>
              <a:rPr lang="en-US" dirty="0" smtClean="0">
                <a:solidFill>
                  <a:schemeClr val="tx1"/>
                </a:solidFill>
              </a:rPr>
              <a:t>Ian </a:t>
            </a:r>
            <a:r>
              <a:rPr lang="en-US" dirty="0" err="1" smtClean="0">
                <a:solidFill>
                  <a:schemeClr val="tx1"/>
                </a:solidFill>
              </a:rPr>
              <a:t>Cordasco</a:t>
            </a:r>
            <a:endParaRPr lang="en-US" dirty="0" smtClean="0">
              <a:solidFill>
                <a:schemeClr val="tx1"/>
              </a:solidFill>
            </a:endParaRPr>
          </a:p>
          <a:p>
            <a:pPr algn="r"/>
            <a:r>
              <a:rPr lang="en-US" dirty="0" smtClean="0">
                <a:solidFill>
                  <a:schemeClr val="tx1"/>
                </a:solidFill>
              </a:rPr>
              <a:t>Alaina Spicer</a:t>
            </a:r>
          </a:p>
          <a:p>
            <a:pPr algn="r"/>
            <a:r>
              <a:rPr lang="en-US" dirty="0" err="1" smtClean="0">
                <a:solidFill>
                  <a:schemeClr val="tx1"/>
                </a:solidFill>
              </a:rPr>
              <a:t>Tadas</a:t>
            </a:r>
            <a:r>
              <a:rPr lang="en-US" dirty="0" smtClean="0">
                <a:solidFill>
                  <a:schemeClr val="tx1"/>
                </a:solidFill>
              </a:rPr>
              <a:t> </a:t>
            </a:r>
            <a:r>
              <a:rPr lang="en-US" dirty="0" err="1" smtClean="0">
                <a:solidFill>
                  <a:schemeClr val="tx1"/>
                </a:solidFill>
              </a:rPr>
              <a:t>Vilkeliskis</a:t>
            </a:r>
            <a:endParaRPr lang="en-US" dirty="0" smtClean="0">
              <a:solidFill>
                <a:schemeClr val="tx1"/>
              </a:solidFill>
            </a:endParaRPr>
          </a:p>
          <a:p>
            <a:pPr algn="r"/>
            <a:r>
              <a:rPr lang="en-US" dirty="0" smtClean="0">
                <a:solidFill>
                  <a:schemeClr val="tx1"/>
                </a:solidFill>
              </a:rPr>
              <a:t>Robert Williams</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the model (gam)</a:t>
            </a:r>
            <a:endParaRPr lang="en-US" dirty="0"/>
          </a:p>
        </p:txBody>
      </p:sp>
      <p:pic>
        <p:nvPicPr>
          <p:cNvPr id="5" name="Content Placeholder 4"/>
          <p:cNvPicPr>
            <a:picLocks noGrp="1" noChangeAspect="1"/>
          </p:cNvPicPr>
          <p:nvPr>
            <p:ph idx="1"/>
          </p:nvPr>
        </p:nvPicPr>
        <p:blipFill>
          <a:blip r:embed="rId2"/>
          <a:srcRect l="-41539" r="-41539"/>
          <a:stretch>
            <a:fillRect/>
          </a:stretch>
        </p:blipFill>
        <p:spPr>
          <a:xfrm>
            <a:off x="76200" y="1447800"/>
            <a:ext cx="8989255" cy="5410200"/>
          </a:xfrm>
        </p:spPr>
      </p:pic>
    </p:spTree>
    <p:extLst>
      <p:ext uri="{BB962C8B-B14F-4D97-AF65-F5344CB8AC3E}">
        <p14:creationId xmlns:p14="http://schemas.microsoft.com/office/powerpoint/2010/main" val="27901624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transformation (1)</a:t>
            </a:r>
            <a:endParaRPr lang="en-US" dirty="0"/>
          </a:p>
        </p:txBody>
      </p:sp>
      <p:sp>
        <p:nvSpPr>
          <p:cNvPr id="3" name="Content Placeholder 2"/>
          <p:cNvSpPr>
            <a:spLocks noGrp="1"/>
          </p:cNvSpPr>
          <p:nvPr>
            <p:ph idx="1"/>
          </p:nvPr>
        </p:nvSpPr>
        <p:spPr/>
        <p:txBody>
          <a:bodyPr/>
          <a:lstStyle/>
          <a:p>
            <a:r>
              <a:rPr lang="cs-CZ" dirty="0" smtClean="0"/>
              <a:t>5th </a:t>
            </a:r>
            <a:r>
              <a:rPr lang="cs-CZ" dirty="0" err="1" smtClean="0"/>
              <a:t>deg</a:t>
            </a:r>
            <a:r>
              <a:rPr lang="cs-CZ" dirty="0" smtClean="0"/>
              <a:t> </a:t>
            </a:r>
            <a:r>
              <a:rPr lang="cs-CZ" dirty="0" err="1" smtClean="0"/>
              <a:t>polynomial</a:t>
            </a:r>
            <a:r>
              <a:rPr lang="cs-CZ" dirty="0" smtClean="0"/>
              <a:t>: </a:t>
            </a:r>
            <a:r>
              <a:rPr lang="cs-CZ" dirty="0" err="1" smtClean="0"/>
              <a:t>pctUrban</a:t>
            </a:r>
            <a:endParaRPr lang="cs-CZ" dirty="0" smtClean="0"/>
          </a:p>
          <a:p>
            <a:r>
              <a:rPr lang="en-US" dirty="0" smtClean="0"/>
              <a:t>3</a:t>
            </a:r>
            <a:r>
              <a:rPr lang="en-US" baseline="30000" dirty="0" smtClean="0"/>
              <a:t>rd</a:t>
            </a:r>
            <a:r>
              <a:rPr lang="en-US" dirty="0" smtClean="0"/>
              <a:t> </a:t>
            </a:r>
            <a:r>
              <a:rPr lang="en-US" dirty="0" err="1" smtClean="0"/>
              <a:t>deg</a:t>
            </a:r>
            <a:r>
              <a:rPr lang="en-US" dirty="0" smtClean="0"/>
              <a:t> polynomial: </a:t>
            </a:r>
            <a:r>
              <a:rPr lang="nl-NL" dirty="0" err="1" smtClean="0"/>
              <a:t>NumStreet</a:t>
            </a:r>
            <a:endParaRPr lang="nl-NL" dirty="0" smtClean="0"/>
          </a:p>
          <a:p>
            <a:r>
              <a:rPr lang="en-US" dirty="0" smtClean="0"/>
              <a:t>2nd </a:t>
            </a:r>
            <a:r>
              <a:rPr lang="en-US" dirty="0" err="1" smtClean="0"/>
              <a:t>deg</a:t>
            </a:r>
            <a:r>
              <a:rPr lang="en-US" dirty="0" smtClean="0"/>
              <a:t> polynomial: </a:t>
            </a:r>
            <a:r>
              <a:rPr lang="cs-CZ" dirty="0" err="1" smtClean="0"/>
              <a:t>PctIlleg</a:t>
            </a:r>
            <a:r>
              <a:rPr lang="cs-CZ" dirty="0" smtClean="0"/>
              <a:t>, </a:t>
            </a:r>
            <a:r>
              <a:rPr lang="es-ES_tradnl" dirty="0" err="1" smtClean="0"/>
              <a:t>racepctblack</a:t>
            </a:r>
            <a:endParaRPr lang="es-ES_tradnl" dirty="0" smtClean="0"/>
          </a:p>
          <a:p>
            <a:r>
              <a:rPr lang="es-ES_tradnl" dirty="0" err="1" smtClean="0"/>
              <a:t>Logarithm</a:t>
            </a:r>
            <a:r>
              <a:rPr lang="es-ES_tradnl" dirty="0" smtClean="0"/>
              <a:t>: </a:t>
            </a:r>
            <a:r>
              <a:rPr lang="en-US" dirty="0" err="1" smtClean="0"/>
              <a:t>HousVacant</a:t>
            </a:r>
            <a:r>
              <a:rPr lang="en-US" dirty="0" smtClean="0"/>
              <a:t>, </a:t>
            </a:r>
            <a:r>
              <a:rPr lang="en-US" dirty="0" err="1" smtClean="0"/>
              <a:t>MedRent</a:t>
            </a:r>
            <a:endParaRPr lang="en-US" dirty="0" smtClean="0"/>
          </a:p>
          <a:p>
            <a:endParaRPr lang="en-US" dirty="0"/>
          </a:p>
          <a:p>
            <a:r>
              <a:rPr lang="en-US" dirty="0"/>
              <a:t>=&gt; </a:t>
            </a:r>
            <a:r>
              <a:rPr lang="fr-FR" dirty="0"/>
              <a:t>R-</a:t>
            </a:r>
            <a:r>
              <a:rPr lang="fr-FR" dirty="0" err="1"/>
              <a:t>squared</a:t>
            </a:r>
            <a:r>
              <a:rPr lang="fr-FR" dirty="0"/>
              <a:t>: 0.6873</a:t>
            </a:r>
            <a:endParaRPr lang="en-US" dirty="0"/>
          </a:p>
        </p:txBody>
      </p:sp>
    </p:spTree>
    <p:extLst>
      <p:ext uri="{BB962C8B-B14F-4D97-AF65-F5344CB8AC3E}">
        <p14:creationId xmlns:p14="http://schemas.microsoft.com/office/powerpoint/2010/main" val="27868566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transformation (2)</a:t>
            </a:r>
            <a:endParaRPr lang="en-US" dirty="0"/>
          </a:p>
        </p:txBody>
      </p:sp>
      <p:sp>
        <p:nvSpPr>
          <p:cNvPr id="3" name="Content Placeholder 2"/>
          <p:cNvSpPr>
            <a:spLocks noGrp="1"/>
          </p:cNvSpPr>
          <p:nvPr>
            <p:ph idx="1"/>
          </p:nvPr>
        </p:nvSpPr>
        <p:spPr/>
        <p:txBody>
          <a:bodyPr/>
          <a:lstStyle/>
          <a:p>
            <a:r>
              <a:rPr lang="en-US" dirty="0" smtClean="0"/>
              <a:t>Same as previous</a:t>
            </a:r>
          </a:p>
          <a:p>
            <a:r>
              <a:rPr lang="en-US" dirty="0" smtClean="0"/>
              <a:t>Log transformations to the rest of the variables</a:t>
            </a:r>
          </a:p>
          <a:p>
            <a:r>
              <a:rPr lang="en-US" dirty="0" smtClean="0"/>
              <a:t>Increases significance</a:t>
            </a:r>
          </a:p>
          <a:p>
            <a:endParaRPr lang="en-US" dirty="0"/>
          </a:p>
          <a:p>
            <a:r>
              <a:rPr lang="en-US" dirty="0" smtClean="0"/>
              <a:t>=&gt; </a:t>
            </a:r>
            <a:r>
              <a:rPr lang="fr-FR" dirty="0"/>
              <a:t>R-</a:t>
            </a:r>
            <a:r>
              <a:rPr lang="fr-FR" dirty="0" err="1"/>
              <a:t>squared</a:t>
            </a:r>
            <a:r>
              <a:rPr lang="fr-FR" dirty="0"/>
              <a:t>: 0.6742</a:t>
            </a:r>
            <a:endParaRPr lang="en-US" dirty="0"/>
          </a:p>
        </p:txBody>
      </p:sp>
    </p:spTree>
    <p:extLst>
      <p:ext uri="{BB962C8B-B14F-4D97-AF65-F5344CB8AC3E}">
        <p14:creationId xmlns:p14="http://schemas.microsoft.com/office/powerpoint/2010/main" val="6176533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result</a:t>
            </a:r>
            <a:endParaRPr lang="en-US" dirty="0"/>
          </a:p>
        </p:txBody>
      </p:sp>
      <p:pic>
        <p:nvPicPr>
          <p:cNvPr id="6" name="Content Placeholder 5"/>
          <p:cNvPicPr>
            <a:picLocks noGrp="1" noChangeAspect="1"/>
          </p:cNvPicPr>
          <p:nvPr>
            <p:ph idx="1"/>
          </p:nvPr>
        </p:nvPicPr>
        <p:blipFill>
          <a:blip r:embed="rId2"/>
          <a:srcRect l="-40761" r="-40761"/>
          <a:stretch>
            <a:fillRect/>
          </a:stretch>
        </p:blipFill>
        <p:spPr>
          <a:xfrm>
            <a:off x="-416305" y="1371600"/>
            <a:ext cx="9560305" cy="5257800"/>
          </a:xfrm>
        </p:spPr>
      </p:pic>
    </p:spTree>
    <p:extLst>
      <p:ext uri="{BB962C8B-B14F-4D97-AF65-F5344CB8AC3E}">
        <p14:creationId xmlns:p14="http://schemas.microsoft.com/office/powerpoint/2010/main" val="25492839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Outliers</a:t>
            </a:r>
            <a:endParaRPr lang="en-US" dirty="0"/>
          </a:p>
        </p:txBody>
      </p:sp>
      <p:sp>
        <p:nvSpPr>
          <p:cNvPr id="5" name="Content Placeholder 4"/>
          <p:cNvSpPr>
            <a:spLocks noGrp="1"/>
          </p:cNvSpPr>
          <p:nvPr>
            <p:ph idx="1"/>
          </p:nvPr>
        </p:nvSpPr>
        <p:spPr/>
        <p:txBody>
          <a:bodyPr/>
          <a:lstStyle/>
          <a:p>
            <a:r>
              <a:rPr lang="en-US" dirty="0" smtClean="0"/>
              <a:t>As you can see from the Q-Q plot and Residuals vs. Fitted, there are some outliers which R detects.</a:t>
            </a:r>
          </a:p>
          <a:p>
            <a:r>
              <a:rPr lang="en-US" dirty="0" smtClean="0"/>
              <a:t>Since there are so many different kinds of cities and towns as observations, we decided to do a thorough analysis of outliers to make sure the model was not being adversely affected.</a:t>
            </a:r>
            <a:endParaRPr lang="en-US" dirty="0"/>
          </a:p>
        </p:txBody>
      </p:sp>
    </p:spTree>
    <p:extLst>
      <p:ext uri="{BB962C8B-B14F-4D97-AF65-F5344CB8AC3E}">
        <p14:creationId xmlns:p14="http://schemas.microsoft.com/office/powerpoint/2010/main" val="17218057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R-detected Outliers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 has an outlier test function </a:t>
            </a:r>
            <a:r>
              <a:rPr lang="en-US" dirty="0" err="1" smtClean="0"/>
              <a:t>outlierTest</a:t>
            </a:r>
            <a:r>
              <a:rPr lang="en-US" dirty="0" smtClean="0"/>
              <a:t>() which takes a model. These outliers were:</a:t>
            </a:r>
          </a:p>
          <a:p>
            <a:pPr lvl="1"/>
            <a:r>
              <a:rPr lang="en-US" dirty="0" smtClean="0"/>
              <a:t>Vernon, TX</a:t>
            </a:r>
          </a:p>
          <a:p>
            <a:pPr lvl="1"/>
            <a:r>
              <a:rPr lang="en-US" dirty="0" smtClean="0"/>
              <a:t>La Canada Flintridge, CA</a:t>
            </a:r>
          </a:p>
          <a:p>
            <a:pPr lvl="1"/>
            <a:r>
              <a:rPr lang="en-US" dirty="0" smtClean="0"/>
              <a:t>Glens Falls, NY</a:t>
            </a:r>
          </a:p>
          <a:p>
            <a:pPr lvl="1"/>
            <a:r>
              <a:rPr lang="en-US" dirty="0" smtClean="0"/>
              <a:t>Mansfield, TX</a:t>
            </a:r>
          </a:p>
          <a:p>
            <a:pPr lvl="1"/>
            <a:r>
              <a:rPr lang="en-US" dirty="0" smtClean="0"/>
              <a:t>West Hollywood, CA</a:t>
            </a:r>
          </a:p>
          <a:p>
            <a:pPr lvl="1"/>
            <a:r>
              <a:rPr lang="en-US" dirty="0" smtClean="0"/>
              <a:t>Plant City, FL</a:t>
            </a:r>
          </a:p>
          <a:p>
            <a:r>
              <a:rPr lang="en-US" dirty="0" smtClean="0"/>
              <a:t>All relatively small population cities (between 10,000 and 50,000).</a:t>
            </a:r>
          </a:p>
          <a:p>
            <a:r>
              <a:rPr lang="en-US" dirty="0" smtClean="0"/>
              <a:t>All very high violent crimes per population (&gt; 0.83 standardized)</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1646583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Cook’s Distance</a:t>
            </a:r>
            <a:endParaRPr lang="en-US" dirty="0"/>
          </a:p>
        </p:txBody>
      </p:sp>
      <p:pic>
        <p:nvPicPr>
          <p:cNvPr id="11" name="Content Placeholder 10" descr="Screen shot 2010-12-02 at 11.55.14 PM.jpg"/>
          <p:cNvPicPr>
            <a:picLocks noGrp="1" noChangeAspect="1"/>
          </p:cNvPicPr>
          <p:nvPr>
            <p:ph idx="1"/>
          </p:nvPr>
        </p:nvPicPr>
        <p:blipFill>
          <a:blip r:embed="rId2" cstate="print">
            <a:extLst>
              <a:ext uri="{28A0092B-C50C-407E-A947-70E740481C1C}">
                <a14:useLocalDpi xmlns:a14="http://schemas.microsoft.com/office/drawing/2010/main" val="0"/>
              </a:ext>
            </a:extLst>
          </a:blip>
          <a:srcRect l="-43934" r="-43934"/>
          <a:stretch>
            <a:fillRect/>
          </a:stretch>
        </p:blipFill>
        <p:spPr>
          <a:xfrm>
            <a:off x="-1294594" y="1600200"/>
            <a:ext cx="8229600" cy="4525963"/>
          </a:xfrm>
        </p:spPr>
      </p:pic>
      <p:sp>
        <p:nvSpPr>
          <p:cNvPr id="12" name="TextBox 11"/>
          <p:cNvSpPr txBox="1"/>
          <p:nvPr/>
        </p:nvSpPr>
        <p:spPr>
          <a:xfrm>
            <a:off x="5427246" y="3065844"/>
            <a:ext cx="3127103" cy="1754327"/>
          </a:xfrm>
          <a:prstGeom prst="rect">
            <a:avLst/>
          </a:prstGeom>
          <a:noFill/>
        </p:spPr>
        <p:txBody>
          <a:bodyPr wrap="none" rtlCol="0">
            <a:spAutoFit/>
          </a:bodyPr>
          <a:lstStyle/>
          <a:p>
            <a:r>
              <a:rPr lang="en-US" dirty="0" smtClean="0"/>
              <a:t>Cook Distance shows the highly </a:t>
            </a:r>
            <a:br>
              <a:rPr lang="en-US" dirty="0" smtClean="0"/>
            </a:br>
            <a:r>
              <a:rPr lang="en-US" dirty="0" smtClean="0"/>
              <a:t>influential data points:</a:t>
            </a:r>
          </a:p>
          <a:p>
            <a:endParaRPr lang="en-US" dirty="0"/>
          </a:p>
          <a:p>
            <a:r>
              <a:rPr lang="en-US" dirty="0" smtClean="0"/>
              <a:t>376 – La </a:t>
            </a:r>
            <a:r>
              <a:rPr lang="en-US" dirty="0" err="1" smtClean="0"/>
              <a:t>Cañada</a:t>
            </a:r>
            <a:r>
              <a:rPr lang="en-US" dirty="0" smtClean="0"/>
              <a:t> Flintridge, CA</a:t>
            </a:r>
            <a:br>
              <a:rPr lang="en-US" dirty="0" smtClean="0"/>
            </a:br>
            <a:r>
              <a:rPr lang="en-US" dirty="0" smtClean="0"/>
              <a:t>683 – Philadelphia, PA</a:t>
            </a:r>
            <a:br>
              <a:rPr lang="en-US" dirty="0" smtClean="0"/>
            </a:br>
            <a:r>
              <a:rPr lang="en-US" dirty="0" smtClean="0"/>
              <a:t>1699 – Ft. Lauderdale, FL</a:t>
            </a:r>
            <a:endParaRPr lang="en-US" dirty="0"/>
          </a:p>
        </p:txBody>
      </p:sp>
    </p:spTree>
    <p:extLst>
      <p:ext uri="{BB962C8B-B14F-4D97-AF65-F5344CB8AC3E}">
        <p14:creationId xmlns:p14="http://schemas.microsoft.com/office/powerpoint/2010/main" val="14587057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Leverage-Residual Plot (</a:t>
            </a:r>
            <a:r>
              <a:rPr lang="en-US" dirty="0" err="1" smtClean="0"/>
              <a:t>lrplot</a:t>
            </a:r>
            <a:r>
              <a:rPr lang="en-US" dirty="0" smtClean="0"/>
              <a:t>)</a:t>
            </a:r>
            <a:endParaRPr lang="en-US" dirty="0"/>
          </a:p>
        </p:txBody>
      </p:sp>
      <p:pic>
        <p:nvPicPr>
          <p:cNvPr id="8" name="Content Placeholder 7"/>
          <p:cNvPicPr>
            <a:picLocks noGrp="1" noChangeAspect="1"/>
          </p:cNvPicPr>
          <p:nvPr>
            <p:ph idx="1"/>
          </p:nvPr>
        </p:nvPicPr>
        <p:blipFill>
          <a:blip r:embed="rId2" cstate="print"/>
          <a:srcRect l="-35360" r="-35360"/>
          <a:stretch>
            <a:fillRect/>
          </a:stretch>
        </p:blipFill>
        <p:spPr>
          <a:xfrm>
            <a:off x="-1533030" y="1600200"/>
            <a:ext cx="9168753" cy="5042461"/>
          </a:xfrm>
        </p:spPr>
      </p:pic>
      <p:sp>
        <p:nvSpPr>
          <p:cNvPr id="9" name="TextBox 8"/>
          <p:cNvSpPr txBox="1"/>
          <p:nvPr/>
        </p:nvSpPr>
        <p:spPr>
          <a:xfrm>
            <a:off x="5752740" y="2919851"/>
            <a:ext cx="3308342" cy="2308324"/>
          </a:xfrm>
          <a:prstGeom prst="rect">
            <a:avLst/>
          </a:prstGeom>
          <a:noFill/>
        </p:spPr>
        <p:txBody>
          <a:bodyPr wrap="none" rtlCol="0">
            <a:spAutoFit/>
          </a:bodyPr>
          <a:lstStyle/>
          <a:p>
            <a:r>
              <a:rPr lang="en-US" dirty="0" smtClean="0"/>
              <a:t>1333 – Ocean City, NJ</a:t>
            </a:r>
            <a:br>
              <a:rPr lang="en-US" dirty="0" smtClean="0"/>
            </a:br>
            <a:r>
              <a:rPr lang="en-US" dirty="0" smtClean="0"/>
              <a:t>1035 – Gatesville, TX</a:t>
            </a:r>
            <a:br>
              <a:rPr lang="en-US" dirty="0" smtClean="0"/>
            </a:br>
            <a:r>
              <a:rPr lang="en-US" dirty="0" smtClean="0"/>
              <a:t/>
            </a:r>
            <a:br>
              <a:rPr lang="en-US" dirty="0" smtClean="0"/>
            </a:br>
            <a:r>
              <a:rPr lang="en-US" dirty="0" smtClean="0"/>
              <a:t>These two are both relatively low</a:t>
            </a:r>
            <a:br>
              <a:rPr lang="en-US" dirty="0" smtClean="0"/>
            </a:br>
            <a:r>
              <a:rPr lang="en-US" dirty="0" smtClean="0"/>
              <a:t>crime (&lt; 0.10 standardized).</a:t>
            </a:r>
          </a:p>
          <a:p>
            <a:endParaRPr lang="en-US" dirty="0"/>
          </a:p>
          <a:p>
            <a:r>
              <a:rPr lang="en-US" dirty="0" smtClean="0"/>
              <a:t>The other influential outliers</a:t>
            </a:r>
          </a:p>
          <a:p>
            <a:r>
              <a:rPr lang="en-US" dirty="0" smtClean="0"/>
              <a:t>were defined in previous slides.</a:t>
            </a:r>
            <a:endParaRPr lang="en-US" dirty="0"/>
          </a:p>
        </p:txBody>
      </p:sp>
    </p:spTree>
    <p:extLst>
      <p:ext uri="{BB962C8B-B14F-4D97-AF65-F5344CB8AC3E}">
        <p14:creationId xmlns:p14="http://schemas.microsoft.com/office/powerpoint/2010/main" val="16039085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Outliers from </a:t>
            </a:r>
            <a:r>
              <a:rPr lang="en-US" dirty="0" err="1" smtClean="0"/>
              <a:t>lrplot</a:t>
            </a:r>
            <a:endParaRPr lang="en-US" dirty="0"/>
          </a:p>
        </p:txBody>
      </p:sp>
      <p:sp>
        <p:nvSpPr>
          <p:cNvPr id="3" name="Content Placeholder 2"/>
          <p:cNvSpPr>
            <a:spLocks noGrp="1"/>
          </p:cNvSpPr>
          <p:nvPr>
            <p:ph idx="1"/>
          </p:nvPr>
        </p:nvSpPr>
        <p:spPr/>
        <p:txBody>
          <a:bodyPr>
            <a:normAutofit lnSpcReduction="10000"/>
          </a:bodyPr>
          <a:lstStyle/>
          <a:p>
            <a:r>
              <a:rPr lang="en-US" dirty="0" smtClean="0"/>
              <a:t>These are some influential outliers as identified by the top-right quadrant of the </a:t>
            </a:r>
            <a:r>
              <a:rPr lang="en-US" dirty="0" err="1" smtClean="0"/>
              <a:t>lrplot</a:t>
            </a:r>
            <a:r>
              <a:rPr lang="en-US" dirty="0" smtClean="0"/>
              <a:t> which weren’t in other output:</a:t>
            </a:r>
          </a:p>
          <a:p>
            <a:pPr lvl="1"/>
            <a:r>
              <a:rPr lang="en-US" dirty="0" smtClean="0"/>
              <a:t>Baton Rouge, LA</a:t>
            </a:r>
          </a:p>
          <a:p>
            <a:pPr lvl="1"/>
            <a:r>
              <a:rPr lang="en-US" dirty="0" smtClean="0"/>
              <a:t>Kansas City, MO</a:t>
            </a:r>
          </a:p>
          <a:p>
            <a:pPr lvl="1"/>
            <a:r>
              <a:rPr lang="en-US" dirty="0" smtClean="0"/>
              <a:t>Portland, TX</a:t>
            </a:r>
          </a:p>
          <a:p>
            <a:pPr lvl="1"/>
            <a:r>
              <a:rPr lang="en-US" dirty="0" smtClean="0"/>
              <a:t>Mission, TX</a:t>
            </a:r>
          </a:p>
          <a:p>
            <a:r>
              <a:rPr lang="en-US" dirty="0" smtClean="0"/>
              <a:t>Top three are very high crimes (&gt; 0.75)</a:t>
            </a:r>
          </a:p>
          <a:p>
            <a:r>
              <a:rPr lang="en-US" dirty="0" smtClean="0"/>
              <a:t>Mission, </a:t>
            </a:r>
            <a:r>
              <a:rPr lang="en-US" smtClean="0"/>
              <a:t>TX has 0.06 crime, </a:t>
            </a:r>
            <a:r>
              <a:rPr lang="en-US" dirty="0" smtClean="0"/>
              <a:t>very low.</a:t>
            </a:r>
            <a:endParaRPr lang="en-US" dirty="0"/>
          </a:p>
        </p:txBody>
      </p:sp>
    </p:spTree>
    <p:extLst>
      <p:ext uri="{BB962C8B-B14F-4D97-AF65-F5344CB8AC3E}">
        <p14:creationId xmlns:p14="http://schemas.microsoft.com/office/powerpoint/2010/main" val="30299311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removing them help the model?</a:t>
            </a:r>
            <a:endParaRPr lang="en-US" dirty="0"/>
          </a:p>
        </p:txBody>
      </p:sp>
      <p:sp>
        <p:nvSpPr>
          <p:cNvPr id="3" name="Content Placeholder 2"/>
          <p:cNvSpPr>
            <a:spLocks noGrp="1"/>
          </p:cNvSpPr>
          <p:nvPr>
            <p:ph idx="1"/>
          </p:nvPr>
        </p:nvSpPr>
        <p:spPr/>
        <p:txBody>
          <a:bodyPr/>
          <a:lstStyle/>
          <a:p>
            <a:r>
              <a:rPr lang="en-US" dirty="0" smtClean="0"/>
              <a:t>Removing all the outliers (total of ten) found with the methods in previous slides, the new model gets R^2 = 0.6899, compared with R^2 = 0.6711. Not a huge improvement. The residual graph also does not improve much.</a:t>
            </a:r>
          </a:p>
          <a:p>
            <a:r>
              <a:rPr lang="en-US" dirty="0" smtClean="0"/>
              <a:t>Removing only the three influential outliers (from </a:t>
            </a:r>
            <a:r>
              <a:rPr lang="en-US" dirty="0" err="1" smtClean="0"/>
              <a:t>lrplot</a:t>
            </a:r>
            <a:r>
              <a:rPr lang="en-US" dirty="0" smtClean="0"/>
              <a:t>) results in R^2 = 0.6733.</a:t>
            </a:r>
            <a:endParaRPr lang="en-US" dirty="0"/>
          </a:p>
        </p:txBody>
      </p:sp>
    </p:spTree>
    <p:extLst>
      <p:ext uri="{BB962C8B-B14F-4D97-AF65-F5344CB8AC3E}">
        <p14:creationId xmlns:p14="http://schemas.microsoft.com/office/powerpoint/2010/main" val="32230700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Data</a:t>
            </a:r>
            <a:endParaRPr lang="en-US" dirty="0"/>
          </a:p>
        </p:txBody>
      </p:sp>
      <p:sp>
        <p:nvSpPr>
          <p:cNvPr id="3" name="Content Placeholder 2"/>
          <p:cNvSpPr>
            <a:spLocks noGrp="1"/>
          </p:cNvSpPr>
          <p:nvPr>
            <p:ph idx="1"/>
          </p:nvPr>
        </p:nvSpPr>
        <p:spPr/>
        <p:txBody>
          <a:bodyPr/>
          <a:lstStyle/>
          <a:p>
            <a:r>
              <a:rPr lang="en-US" dirty="0" smtClean="0">
                <a:hlinkClick r:id="rId2"/>
              </a:rPr>
              <a:t>http://archive.ics.uci.edu/ml/datasets/Communities+and+Crime</a:t>
            </a:r>
            <a:endParaRPr lang="en-US" dirty="0"/>
          </a:p>
          <a:p>
            <a:r>
              <a:rPr lang="en-US" dirty="0" smtClean="0"/>
              <a:t>Based on data from Department of Commerce, Bureau of Census and Department of Justice, Federal Bureau of Investigation</a:t>
            </a:r>
          </a:p>
        </p:txBody>
      </p:sp>
    </p:spTree>
    <p:extLst>
      <p:ext uri="{BB962C8B-B14F-4D97-AF65-F5344CB8AC3E}">
        <p14:creationId xmlns:p14="http://schemas.microsoft.com/office/powerpoint/2010/main" val="9802268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Outliers Are Here To Stay</a:t>
            </a:r>
            <a:endParaRPr lang="en-US" dirty="0"/>
          </a:p>
        </p:txBody>
      </p:sp>
      <p:sp>
        <p:nvSpPr>
          <p:cNvPr id="3" name="Content Placeholder 2"/>
          <p:cNvSpPr>
            <a:spLocks noGrp="1"/>
          </p:cNvSpPr>
          <p:nvPr>
            <p:ph idx="1"/>
          </p:nvPr>
        </p:nvSpPr>
        <p:spPr/>
        <p:txBody>
          <a:bodyPr>
            <a:normAutofit/>
          </a:bodyPr>
          <a:lstStyle/>
          <a:p>
            <a:r>
              <a:rPr lang="en-US" dirty="0" smtClean="0"/>
              <a:t>The mathematical and scientific community frowns upon indiscriminate removal of outliers.</a:t>
            </a:r>
          </a:p>
          <a:p>
            <a:r>
              <a:rPr lang="en-US" dirty="0" smtClean="0"/>
              <a:t>We didn’t collect data.</a:t>
            </a:r>
          </a:p>
          <a:p>
            <a:r>
              <a:rPr lang="en-US" dirty="0" smtClean="0"/>
              <a:t>Data was pre-standardized.</a:t>
            </a:r>
          </a:p>
          <a:p>
            <a:r>
              <a:rPr lang="en-US" dirty="0" smtClean="0"/>
              <a:t>Removing the outliers doesn’t even help the model much.</a:t>
            </a:r>
            <a:endParaRPr lang="en-US" dirty="0"/>
          </a:p>
        </p:txBody>
      </p:sp>
    </p:spTree>
    <p:extLst>
      <p:ext uri="{BB962C8B-B14F-4D97-AF65-F5344CB8AC3E}">
        <p14:creationId xmlns:p14="http://schemas.microsoft.com/office/powerpoint/2010/main" val="21031254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Our Preliminary Conclusions</a:t>
            </a:r>
          </a:p>
        </p:txBody>
      </p:sp>
      <p:sp>
        <p:nvSpPr>
          <p:cNvPr id="3075" name="Rectangle 3"/>
          <p:cNvSpPr>
            <a:spLocks noGrp="1" noChangeArrowheads="1"/>
          </p:cNvSpPr>
          <p:nvPr>
            <p:ph type="body" idx="1"/>
          </p:nvPr>
        </p:nvSpPr>
        <p:spPr/>
        <p:txBody>
          <a:bodyPr/>
          <a:lstStyle/>
          <a:p>
            <a:r>
              <a:rPr lang="en-US"/>
              <a:t>The percent of persons living in dense housing is the most significant of the variables</a:t>
            </a:r>
          </a:p>
          <a:p>
            <a:r>
              <a:rPr lang="en-US"/>
              <a:t>Why?</a:t>
            </a:r>
          </a:p>
          <a:p>
            <a:pPr lvl="1"/>
            <a:r>
              <a:rPr lang="en-US"/>
              <a:t>Dense housing is decided by more than 1 person living in each room</a:t>
            </a:r>
          </a:p>
        </p:txBody>
      </p:sp>
    </p:spTree>
    <p:extLst>
      <p:ext uri="{BB962C8B-B14F-4D97-AF65-F5344CB8AC3E}">
        <p14:creationId xmlns:p14="http://schemas.microsoft.com/office/powerpoint/2010/main" val="5787393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Preliminary Conclusions (cnt</a:t>
            </a:r>
            <a:r>
              <a:rPr lang="ja-JP" altLang="en-US">
                <a:latin typeface="Arial"/>
              </a:rPr>
              <a:t>’</a:t>
            </a:r>
            <a:r>
              <a:rPr lang="en-US"/>
              <a:t>d)</a:t>
            </a:r>
          </a:p>
        </p:txBody>
      </p:sp>
      <p:sp>
        <p:nvSpPr>
          <p:cNvPr id="4099" name="Rectangle 3"/>
          <p:cNvSpPr>
            <a:spLocks noGrp="1" noChangeArrowheads="1"/>
          </p:cNvSpPr>
          <p:nvPr>
            <p:ph type="body" idx="1"/>
          </p:nvPr>
        </p:nvSpPr>
        <p:spPr/>
        <p:txBody>
          <a:bodyPr/>
          <a:lstStyle/>
          <a:p>
            <a:r>
              <a:rPr lang="en-US"/>
              <a:t>The percentage of the population that is African American is next</a:t>
            </a:r>
          </a:p>
          <a:p>
            <a:r>
              <a:rPr lang="en-US"/>
              <a:t>Why?</a:t>
            </a:r>
          </a:p>
          <a:p>
            <a:pPr lvl="1"/>
            <a:r>
              <a:rPr lang="en-US"/>
              <a:t>Sociological reasons</a:t>
            </a:r>
          </a:p>
          <a:p>
            <a:pPr lvl="2"/>
            <a:r>
              <a:rPr lang="en-US"/>
              <a:t>White flight</a:t>
            </a:r>
          </a:p>
          <a:p>
            <a:pPr lvl="2"/>
            <a:r>
              <a:rPr lang="en-US"/>
              <a:t>Salary</a:t>
            </a:r>
          </a:p>
          <a:p>
            <a:pPr lvl="1">
              <a:buFontTx/>
              <a:buNone/>
            </a:pPr>
            <a:endParaRPr lang="en-US"/>
          </a:p>
        </p:txBody>
      </p:sp>
    </p:spTree>
    <p:extLst>
      <p:ext uri="{BB962C8B-B14F-4D97-AF65-F5344CB8AC3E}">
        <p14:creationId xmlns:p14="http://schemas.microsoft.com/office/powerpoint/2010/main" val="17383679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Preliminary Conclusions (cnt</a:t>
            </a:r>
            <a:r>
              <a:rPr lang="ja-JP" altLang="en-US">
                <a:latin typeface="Arial"/>
              </a:rPr>
              <a:t>’</a:t>
            </a:r>
            <a:r>
              <a:rPr lang="en-US"/>
              <a:t>d)</a:t>
            </a:r>
          </a:p>
        </p:txBody>
      </p:sp>
      <p:sp>
        <p:nvSpPr>
          <p:cNvPr id="5123" name="Rectangle 3"/>
          <p:cNvSpPr>
            <a:spLocks noGrp="1" noChangeArrowheads="1"/>
          </p:cNvSpPr>
          <p:nvPr>
            <p:ph type="body" idx="1"/>
          </p:nvPr>
        </p:nvSpPr>
        <p:spPr/>
        <p:txBody>
          <a:bodyPr/>
          <a:lstStyle/>
          <a:p>
            <a:r>
              <a:rPr lang="en-US"/>
              <a:t>Vacant Households &amp; Children in two-parent Households</a:t>
            </a:r>
          </a:p>
          <a:p>
            <a:r>
              <a:rPr lang="en-US"/>
              <a:t>Why?</a:t>
            </a:r>
          </a:p>
          <a:p>
            <a:pPr lvl="1"/>
            <a:r>
              <a:rPr lang="en-US"/>
              <a:t>Vacant households can indicate:</a:t>
            </a:r>
          </a:p>
          <a:p>
            <a:pPr lvl="2"/>
            <a:r>
              <a:rPr lang="en-US"/>
              <a:t>Poor health conditions</a:t>
            </a:r>
          </a:p>
          <a:p>
            <a:pPr lvl="2"/>
            <a:r>
              <a:rPr lang="en-US"/>
              <a:t>Foreclosure</a:t>
            </a:r>
          </a:p>
          <a:p>
            <a:pPr lvl="1"/>
            <a:r>
              <a:rPr lang="en-US"/>
              <a:t>Two-parent households are stable.</a:t>
            </a:r>
          </a:p>
        </p:txBody>
      </p:sp>
    </p:spTree>
    <p:extLst>
      <p:ext uri="{BB962C8B-B14F-4D97-AF65-F5344CB8AC3E}">
        <p14:creationId xmlns:p14="http://schemas.microsoft.com/office/powerpoint/2010/main" val="30248563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Preliminary Conclusions (cnt</a:t>
            </a:r>
            <a:r>
              <a:rPr lang="ja-JP" altLang="en-US">
                <a:latin typeface="Arial"/>
              </a:rPr>
              <a:t>’</a:t>
            </a:r>
            <a:r>
              <a:rPr lang="en-US"/>
              <a:t>d)</a:t>
            </a:r>
          </a:p>
        </p:txBody>
      </p:sp>
      <p:sp>
        <p:nvSpPr>
          <p:cNvPr id="6147" name="Rectangle 3"/>
          <p:cNvSpPr>
            <a:spLocks noGrp="1" noChangeArrowheads="1"/>
          </p:cNvSpPr>
          <p:nvPr>
            <p:ph type="body" idx="1"/>
          </p:nvPr>
        </p:nvSpPr>
        <p:spPr/>
        <p:txBody>
          <a:bodyPr/>
          <a:lstStyle/>
          <a:p>
            <a:pPr>
              <a:lnSpc>
                <a:spcPct val="90000"/>
              </a:lnSpc>
            </a:pPr>
            <a:r>
              <a:rPr lang="en-US"/>
              <a:t>Percentage of divorced males, Percentage of people living in urban areas, &amp; Median gross rent</a:t>
            </a:r>
          </a:p>
          <a:p>
            <a:pPr>
              <a:lnSpc>
                <a:spcPct val="90000"/>
              </a:lnSpc>
            </a:pPr>
            <a:r>
              <a:rPr lang="en-US"/>
              <a:t>Why?</a:t>
            </a:r>
          </a:p>
          <a:p>
            <a:pPr lvl="1">
              <a:lnSpc>
                <a:spcPct val="90000"/>
              </a:lnSpc>
            </a:pPr>
            <a:r>
              <a:rPr lang="en-US"/>
              <a:t>We are uncertain about divorced males</a:t>
            </a:r>
          </a:p>
          <a:p>
            <a:pPr lvl="1">
              <a:lnSpc>
                <a:spcPct val="90000"/>
              </a:lnSpc>
            </a:pPr>
            <a:r>
              <a:rPr lang="en-US"/>
              <a:t>Higher percentages of people living in urban areas suggest denser housing</a:t>
            </a:r>
          </a:p>
          <a:p>
            <a:pPr lvl="1">
              <a:lnSpc>
                <a:spcPct val="90000"/>
              </a:lnSpc>
            </a:pPr>
            <a:r>
              <a:rPr lang="en-US"/>
              <a:t>Gross rent will be lower around dense housing</a:t>
            </a:r>
          </a:p>
        </p:txBody>
      </p:sp>
    </p:spTree>
    <p:extLst>
      <p:ext uri="{BB962C8B-B14F-4D97-AF65-F5344CB8AC3E}">
        <p14:creationId xmlns:p14="http://schemas.microsoft.com/office/powerpoint/2010/main" val="5731460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Preliminary Conclusions (cnt</a:t>
            </a:r>
            <a:r>
              <a:rPr lang="ja-JP" altLang="en-US">
                <a:latin typeface="Arial"/>
              </a:rPr>
              <a:t>’</a:t>
            </a:r>
            <a:r>
              <a:rPr lang="en-US"/>
              <a:t>d)</a:t>
            </a:r>
          </a:p>
        </p:txBody>
      </p:sp>
      <p:sp>
        <p:nvSpPr>
          <p:cNvPr id="7171" name="Rectangle 3"/>
          <p:cNvSpPr>
            <a:spLocks noGrp="1" noChangeArrowheads="1"/>
          </p:cNvSpPr>
          <p:nvPr>
            <p:ph type="body" idx="1"/>
          </p:nvPr>
        </p:nvSpPr>
        <p:spPr/>
        <p:txBody>
          <a:bodyPr/>
          <a:lstStyle/>
          <a:p>
            <a:r>
              <a:rPr lang="en-US"/>
              <a:t>Number of homeless people, percentage of illegitimate children, &amp; rental housing</a:t>
            </a:r>
          </a:p>
          <a:p>
            <a:r>
              <a:rPr lang="en-US"/>
              <a:t>Why?</a:t>
            </a:r>
          </a:p>
          <a:p>
            <a:pPr lvl="1"/>
            <a:r>
              <a:rPr lang="en-US"/>
              <a:t>Mental, physical illness</a:t>
            </a:r>
          </a:p>
          <a:p>
            <a:pPr lvl="1"/>
            <a:r>
              <a:rPr lang="en-US"/>
              <a:t>Two parents vs One parents</a:t>
            </a:r>
          </a:p>
          <a:p>
            <a:pPr lvl="2"/>
            <a:r>
              <a:rPr lang="en-US"/>
              <a:t>Similar to, but not the same as, percentage of children with two parents.</a:t>
            </a:r>
          </a:p>
        </p:txBody>
      </p:sp>
    </p:spTree>
    <p:extLst>
      <p:ext uri="{BB962C8B-B14F-4D97-AF65-F5344CB8AC3E}">
        <p14:creationId xmlns:p14="http://schemas.microsoft.com/office/powerpoint/2010/main" val="12437832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Preliminary Conclusions (cnt</a:t>
            </a:r>
            <a:r>
              <a:rPr lang="ja-JP" altLang="en-US">
                <a:latin typeface="Arial"/>
              </a:rPr>
              <a:t>’</a:t>
            </a:r>
            <a:r>
              <a:rPr lang="en-US"/>
              <a:t>d)</a:t>
            </a:r>
          </a:p>
        </p:txBody>
      </p:sp>
      <p:sp>
        <p:nvSpPr>
          <p:cNvPr id="8195" name="Rectangle 3"/>
          <p:cNvSpPr>
            <a:spLocks noGrp="1" noChangeArrowheads="1"/>
          </p:cNvSpPr>
          <p:nvPr>
            <p:ph type="body" idx="1"/>
          </p:nvPr>
        </p:nvSpPr>
        <p:spPr/>
        <p:txBody>
          <a:bodyPr/>
          <a:lstStyle/>
          <a:p>
            <a:r>
              <a:rPr lang="en-US"/>
              <a:t>Percentage of working mothers, number of people living in urban areas, &amp; median owners cost of a household</a:t>
            </a:r>
          </a:p>
          <a:p>
            <a:r>
              <a:rPr lang="en-US"/>
              <a:t>Why?</a:t>
            </a:r>
          </a:p>
          <a:p>
            <a:pPr lvl="1"/>
            <a:r>
              <a:rPr lang="en-US"/>
              <a:t>If mother is single, less time to monitor child?</a:t>
            </a:r>
          </a:p>
          <a:p>
            <a:pPr lvl="1"/>
            <a:r>
              <a:rPr lang="en-US"/>
              <a:t>Eerily similar to percent of people living in urban areas, but important in the model</a:t>
            </a:r>
          </a:p>
          <a:p>
            <a:pPr lvl="1"/>
            <a:r>
              <a:rPr lang="en-US"/>
              <a:t>Owners are likely tenants in urban areas</a:t>
            </a:r>
          </a:p>
        </p:txBody>
      </p:sp>
    </p:spTree>
    <p:extLst>
      <p:ext uri="{BB962C8B-B14F-4D97-AF65-F5344CB8AC3E}">
        <p14:creationId xmlns:p14="http://schemas.microsoft.com/office/powerpoint/2010/main" val="23779568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Our Working Conclusions</a:t>
            </a:r>
          </a:p>
        </p:txBody>
      </p:sp>
      <p:sp>
        <p:nvSpPr>
          <p:cNvPr id="9219" name="Rectangle 3"/>
          <p:cNvSpPr>
            <a:spLocks noGrp="1" noChangeArrowheads="1"/>
          </p:cNvSpPr>
          <p:nvPr>
            <p:ph type="body" idx="1"/>
          </p:nvPr>
        </p:nvSpPr>
        <p:spPr/>
        <p:txBody>
          <a:bodyPr/>
          <a:lstStyle/>
          <a:p>
            <a:r>
              <a:rPr lang="en-US"/>
              <a:t>GAM Plots are awesome</a:t>
            </a:r>
          </a:p>
          <a:p>
            <a:r>
              <a:rPr lang="en-US"/>
              <a:t>Improved F-statistic</a:t>
            </a:r>
          </a:p>
          <a:p>
            <a:r>
              <a:rPr lang="en-US"/>
              <a:t>Improved AIC</a:t>
            </a:r>
          </a:p>
          <a:p>
            <a:r>
              <a:rPr lang="en-US"/>
              <a:t>Improved adjusted R</a:t>
            </a:r>
            <a:r>
              <a:rPr lang="en-US" i="1" baseline="30000"/>
              <a:t>2</a:t>
            </a:r>
            <a:endParaRPr lang="en-US"/>
          </a:p>
          <a:p>
            <a:r>
              <a:rPr lang="en-US"/>
              <a:t>Overall increasingly better model.</a:t>
            </a:r>
          </a:p>
        </p:txBody>
      </p:sp>
    </p:spTree>
    <p:extLst>
      <p:ext uri="{BB962C8B-B14F-4D97-AF65-F5344CB8AC3E}">
        <p14:creationId xmlns:p14="http://schemas.microsoft.com/office/powerpoint/2010/main" val="16938699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analyze crime?</a:t>
            </a:r>
            <a:endParaRPr lang="en-US" dirty="0"/>
          </a:p>
        </p:txBody>
      </p:sp>
      <p:sp>
        <p:nvSpPr>
          <p:cNvPr id="3" name="Content Placeholder 2"/>
          <p:cNvSpPr>
            <a:spLocks noGrp="1"/>
          </p:cNvSpPr>
          <p:nvPr>
            <p:ph idx="1"/>
          </p:nvPr>
        </p:nvSpPr>
        <p:spPr/>
        <p:txBody>
          <a:bodyPr/>
          <a:lstStyle/>
          <a:p>
            <a:r>
              <a:rPr lang="en-US" dirty="0" smtClean="0"/>
              <a:t>Help law makers</a:t>
            </a:r>
          </a:p>
          <a:p>
            <a:r>
              <a:rPr lang="en-US" dirty="0" smtClean="0"/>
              <a:t>Reduce crime</a:t>
            </a:r>
          </a:p>
          <a:p>
            <a:r>
              <a:rPr lang="en-US" dirty="0" smtClean="0"/>
              <a:t>Devise solutions</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Content Placeholder 2"/>
          <p:cNvSpPr>
            <a:spLocks noGrp="1"/>
          </p:cNvSpPr>
          <p:nvPr>
            <p:ph idx="1"/>
          </p:nvPr>
        </p:nvSpPr>
        <p:spPr/>
        <p:txBody>
          <a:bodyPr/>
          <a:lstStyle/>
          <a:p>
            <a:r>
              <a:rPr lang="en-US" dirty="0" smtClean="0"/>
              <a:t>Started with 124</a:t>
            </a:r>
          </a:p>
          <a:p>
            <a:r>
              <a:rPr lang="en-US" dirty="0" smtClean="0"/>
              <a:t>13 significant – all numeric</a:t>
            </a:r>
          </a:p>
          <a:p>
            <a:r>
              <a:rPr lang="en-US" dirty="0" smtClean="0"/>
              <a:t>~2000 rows</a:t>
            </a:r>
          </a:p>
          <a:p>
            <a:r>
              <a:rPr lang="en-US" dirty="0" smtClean="0"/>
              <a:t>Crime to variables to </a:t>
            </a:r>
            <a:r>
              <a:rPr lang="en-US" dirty="0" smtClean="0"/>
              <a:t>communities</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US" dirty="0"/>
          </a:p>
        </p:txBody>
      </p:sp>
      <p:sp>
        <p:nvSpPr>
          <p:cNvPr id="3" name="Content Placeholder 2"/>
          <p:cNvSpPr>
            <a:spLocks noGrp="1"/>
          </p:cNvSpPr>
          <p:nvPr>
            <p:ph idx="1"/>
          </p:nvPr>
        </p:nvSpPr>
        <p:spPr/>
        <p:txBody>
          <a:bodyPr>
            <a:normAutofit fontScale="62500" lnSpcReduction="20000"/>
          </a:bodyPr>
          <a:lstStyle/>
          <a:p>
            <a:r>
              <a:rPr lang="en-US" sz="3600" b="1" dirty="0" err="1" smtClean="0"/>
              <a:t>ViolentCrimesPerPop</a:t>
            </a:r>
            <a:r>
              <a:rPr lang="en-US" sz="3600" b="1" dirty="0" smtClean="0"/>
              <a:t> </a:t>
            </a:r>
            <a:r>
              <a:rPr lang="en-US" dirty="0" smtClean="0"/>
              <a:t>~ </a:t>
            </a:r>
          </a:p>
          <a:p>
            <a:pPr>
              <a:buNone/>
            </a:pPr>
            <a:r>
              <a:rPr lang="en-US" dirty="0" smtClean="0"/>
              <a:t>	</a:t>
            </a:r>
            <a:r>
              <a:rPr lang="en-US" sz="3600" b="1" dirty="0" smtClean="0"/>
              <a:t>PctKids2Par</a:t>
            </a:r>
            <a:r>
              <a:rPr lang="en-US" dirty="0" smtClean="0"/>
              <a:t>-percentage of kids in family housing with 2 parents</a:t>
            </a:r>
            <a:br>
              <a:rPr lang="en-US" dirty="0" smtClean="0"/>
            </a:br>
            <a:r>
              <a:rPr lang="en-US" sz="3600" b="1" dirty="0" err="1" smtClean="0"/>
              <a:t>HousVacant</a:t>
            </a:r>
            <a:r>
              <a:rPr lang="en-US" dirty="0" smtClean="0"/>
              <a:t>-number of vacant households</a:t>
            </a:r>
            <a:br>
              <a:rPr lang="en-US" dirty="0" smtClean="0"/>
            </a:br>
            <a:r>
              <a:rPr lang="en-US" sz="3600" b="1" dirty="0" err="1" smtClean="0"/>
              <a:t>pctUrban</a:t>
            </a:r>
            <a:r>
              <a:rPr lang="en-US" dirty="0" smtClean="0"/>
              <a:t>-percentage of people living in areas classified urban</a:t>
            </a:r>
            <a:br>
              <a:rPr lang="en-US" dirty="0" smtClean="0"/>
            </a:br>
            <a:r>
              <a:rPr lang="en-US" sz="3600" b="1" dirty="0" err="1" smtClean="0"/>
              <a:t>PctWorkMom</a:t>
            </a:r>
            <a:r>
              <a:rPr lang="en-US" dirty="0" smtClean="0"/>
              <a:t>-percentage of moms of kids under 18 in labor force</a:t>
            </a:r>
            <a:br>
              <a:rPr lang="en-US" dirty="0" smtClean="0"/>
            </a:br>
            <a:r>
              <a:rPr lang="en-US" sz="3600" b="1" dirty="0" err="1" smtClean="0"/>
              <a:t>NumStreet</a:t>
            </a:r>
            <a:r>
              <a:rPr lang="en-US" dirty="0" smtClean="0"/>
              <a:t>-number of homeless people counted in the street</a:t>
            </a:r>
            <a:br>
              <a:rPr lang="en-US" dirty="0" smtClean="0"/>
            </a:br>
            <a:r>
              <a:rPr lang="en-US" sz="3600" b="1" dirty="0" err="1" smtClean="0"/>
              <a:t>MalePctDivorce</a:t>
            </a:r>
            <a:r>
              <a:rPr lang="en-US" dirty="0" smtClean="0"/>
              <a:t>-percentage of males who are divorced</a:t>
            </a:r>
            <a:br>
              <a:rPr lang="en-US" dirty="0" smtClean="0"/>
            </a:br>
            <a:r>
              <a:rPr lang="en-US" sz="3600" b="1" dirty="0" err="1" smtClean="0"/>
              <a:t>PctIlleg</a:t>
            </a:r>
            <a:r>
              <a:rPr lang="en-US" dirty="0" smtClean="0"/>
              <a:t>-percentage of kids born to never married</a:t>
            </a:r>
            <a:br>
              <a:rPr lang="en-US" dirty="0" smtClean="0"/>
            </a:br>
            <a:r>
              <a:rPr lang="en-US" sz="3600" b="1" dirty="0" err="1" smtClean="0"/>
              <a:t>numbUrban</a:t>
            </a:r>
            <a:r>
              <a:rPr lang="en-US" dirty="0" smtClean="0"/>
              <a:t>-number of people living in areas classified as urban</a:t>
            </a:r>
            <a:br>
              <a:rPr lang="en-US" dirty="0" smtClean="0"/>
            </a:br>
            <a:r>
              <a:rPr lang="en-US" sz="3600" b="1" dirty="0" err="1" smtClean="0"/>
              <a:t>PctPersDenseHous</a:t>
            </a:r>
            <a:r>
              <a:rPr lang="en-US" dirty="0" smtClean="0"/>
              <a:t>-percent of persons in dense housing(&gt;1p/room)</a:t>
            </a:r>
            <a:br>
              <a:rPr lang="en-US" dirty="0" smtClean="0"/>
            </a:br>
            <a:r>
              <a:rPr lang="en-US" sz="3600" b="1" dirty="0" err="1" smtClean="0"/>
              <a:t>raceptctblack</a:t>
            </a:r>
            <a:r>
              <a:rPr lang="en-US" dirty="0" smtClean="0"/>
              <a:t>-percentage of population that is </a:t>
            </a:r>
            <a:r>
              <a:rPr lang="en-US" dirty="0" err="1" smtClean="0"/>
              <a:t>african</a:t>
            </a:r>
            <a:r>
              <a:rPr lang="en-US" dirty="0" smtClean="0"/>
              <a:t> </a:t>
            </a:r>
            <a:r>
              <a:rPr lang="en-US" dirty="0" err="1" smtClean="0"/>
              <a:t>american</a:t>
            </a:r>
            <a:r>
              <a:rPr lang="en-US" dirty="0" smtClean="0"/>
              <a:t/>
            </a:r>
            <a:br>
              <a:rPr lang="en-US" dirty="0" smtClean="0"/>
            </a:br>
            <a:r>
              <a:rPr lang="en-US" sz="3600" b="1" dirty="0" err="1" smtClean="0"/>
              <a:t>MedOwnCostPctIncNoMtg</a:t>
            </a:r>
            <a:r>
              <a:rPr lang="en-US" dirty="0" smtClean="0"/>
              <a:t>-median owners cost as a percentage of 	household income</a:t>
            </a:r>
            <a:r>
              <a:rPr lang="en-US" sz="2900" dirty="0" smtClean="0"/>
              <a:t>-for </a:t>
            </a:r>
            <a:r>
              <a:rPr lang="en-US" dirty="0" smtClean="0"/>
              <a:t>owners without a </a:t>
            </a:r>
            <a:r>
              <a:rPr lang="en-US" dirty="0" err="1" smtClean="0"/>
              <a:t>mortage</a:t>
            </a:r>
            <a:r>
              <a:rPr lang="en-US" dirty="0" smtClean="0"/>
              <a:t/>
            </a:r>
            <a:br>
              <a:rPr lang="en-US" dirty="0" smtClean="0"/>
            </a:br>
            <a:r>
              <a:rPr lang="en-US" sz="3600" b="1" dirty="0" err="1" smtClean="0"/>
              <a:t>RentLowQ</a:t>
            </a:r>
            <a:r>
              <a:rPr lang="en-US" dirty="0" smtClean="0"/>
              <a:t>-rental housing-lower quartile rent</a:t>
            </a:r>
            <a:br>
              <a:rPr lang="en-US" dirty="0" smtClean="0"/>
            </a:br>
            <a:r>
              <a:rPr lang="en-US" sz="3600" b="1" dirty="0" err="1" smtClean="0"/>
              <a:t>MedRent</a:t>
            </a:r>
            <a:r>
              <a:rPr lang="en-US" dirty="0" smtClean="0"/>
              <a:t>-median gross rent</a:t>
            </a:r>
            <a:endParaRPr lang="en-US" dirty="0"/>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Initial Model</a:t>
            </a:r>
            <a:endParaRPr lang="en-US" dirty="0"/>
          </a:p>
        </p:txBody>
      </p:sp>
      <p:sp>
        <p:nvSpPr>
          <p:cNvPr id="3" name="Content Placeholder 2"/>
          <p:cNvSpPr>
            <a:spLocks noGrp="1"/>
          </p:cNvSpPr>
          <p:nvPr>
            <p:ph idx="1"/>
          </p:nvPr>
        </p:nvSpPr>
        <p:spPr/>
        <p:txBody>
          <a:bodyPr>
            <a:normAutofit lnSpcReduction="10000"/>
          </a:bodyPr>
          <a:lstStyle/>
          <a:p>
            <a:r>
              <a:rPr lang="en-US" dirty="0" smtClean="0"/>
              <a:t>Full model</a:t>
            </a:r>
          </a:p>
          <a:p>
            <a:pPr lvl="1"/>
            <a:r>
              <a:rPr lang="en-US" dirty="0" smtClean="0"/>
              <a:t>Not very good</a:t>
            </a:r>
            <a:endParaRPr lang="en-US" dirty="0"/>
          </a:p>
          <a:p>
            <a:r>
              <a:rPr lang="en-US" dirty="0" smtClean="0"/>
              <a:t>Stepwise algorithm to select the best</a:t>
            </a:r>
          </a:p>
          <a:p>
            <a:pPr lvl="1"/>
            <a:r>
              <a:rPr lang="en-US" dirty="0" smtClean="0"/>
              <a:t>Reduction of variables to 38</a:t>
            </a:r>
          </a:p>
          <a:p>
            <a:pPr lvl="1"/>
            <a:r>
              <a:rPr lang="en-US" dirty="0" smtClean="0"/>
              <a:t>Still complex</a:t>
            </a:r>
          </a:p>
          <a:p>
            <a:pPr lvl="1"/>
            <a:r>
              <a:rPr lang="en-US" dirty="0" smtClean="0"/>
              <a:t>R</a:t>
            </a:r>
            <a:r>
              <a:rPr lang="en-US" dirty="0"/>
              <a:t>-squared = 0.6773</a:t>
            </a:r>
            <a:endParaRPr lang="en-US" dirty="0" smtClean="0"/>
          </a:p>
          <a:p>
            <a:r>
              <a:rPr lang="en-US" dirty="0" smtClean="0"/>
              <a:t>Manual</a:t>
            </a:r>
            <a:endParaRPr lang="en-US" dirty="0"/>
          </a:p>
          <a:p>
            <a:pPr lvl="1"/>
            <a:r>
              <a:rPr lang="en-US" dirty="0" smtClean="0"/>
              <a:t>Pick most significant variables; only 14</a:t>
            </a:r>
          </a:p>
          <a:p>
            <a:pPr lvl="1"/>
            <a:r>
              <a:rPr lang="en-US" dirty="0" smtClean="0"/>
              <a:t>R-squared 0.6643</a:t>
            </a:r>
          </a:p>
        </p:txBody>
      </p:sp>
    </p:spTree>
    <p:extLst>
      <p:ext uri="{BB962C8B-B14F-4D97-AF65-F5344CB8AC3E}">
        <p14:creationId xmlns:p14="http://schemas.microsoft.com/office/powerpoint/2010/main" val="11277711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variables do we think are related?</a:t>
            </a:r>
          </a:p>
          <a:p>
            <a:pPr lvl="1"/>
            <a:r>
              <a:rPr lang="en-US" dirty="0" smtClean="0"/>
              <a:t>percentage of kids born to never married</a:t>
            </a:r>
          </a:p>
          <a:p>
            <a:pPr lvl="1"/>
            <a:r>
              <a:rPr lang="en-US" dirty="0" smtClean="0"/>
              <a:t>percentage of people living in areas classified urban</a:t>
            </a:r>
          </a:p>
          <a:p>
            <a:r>
              <a:rPr lang="en-US" dirty="0" smtClean="0"/>
              <a:t>Which do we expect not to be?</a:t>
            </a:r>
            <a:endParaRPr lang="en-US" dirty="0"/>
          </a:p>
          <a:p>
            <a:pPr lvl="1"/>
            <a:r>
              <a:rPr lang="en-US" dirty="0" smtClean="0"/>
              <a:t>percentage of moms of kids under 18 in labor force</a:t>
            </a:r>
          </a:p>
        </p:txBody>
      </p:sp>
      <p:sp>
        <p:nvSpPr>
          <p:cNvPr id="4" name="TextBox 3"/>
          <p:cNvSpPr txBox="1"/>
          <p:nvPr/>
        </p:nvSpPr>
        <p:spPr>
          <a:xfrm>
            <a:off x="1219200" y="457200"/>
            <a:ext cx="6629400" cy="769441"/>
          </a:xfrm>
          <a:prstGeom prst="rect">
            <a:avLst/>
          </a:prstGeom>
          <a:noFill/>
        </p:spPr>
        <p:txBody>
          <a:bodyPr wrap="square" rtlCol="0">
            <a:spAutoFit/>
          </a:bodyPr>
          <a:lstStyle/>
          <a:p>
            <a:pPr algn="ctr"/>
            <a:r>
              <a:rPr lang="en-US" sz="4400" dirty="0" smtClean="0"/>
              <a:t>Hypothesis?</a:t>
            </a:r>
            <a:endParaRPr lang="en-US" sz="44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Initial Model</a:t>
            </a:r>
            <a:endParaRPr lang="en-US" dirty="0"/>
          </a:p>
        </p:txBody>
      </p:sp>
      <p:pic>
        <p:nvPicPr>
          <p:cNvPr id="5" name="Content Placeholder 4"/>
          <p:cNvPicPr>
            <a:picLocks noGrp="1" noChangeAspect="1"/>
          </p:cNvPicPr>
          <p:nvPr>
            <p:ph idx="1"/>
          </p:nvPr>
        </p:nvPicPr>
        <p:blipFill>
          <a:blip r:embed="rId2"/>
          <a:srcRect l="-41071" r="-41071"/>
          <a:stretch>
            <a:fillRect/>
          </a:stretch>
        </p:blipFill>
        <p:spPr>
          <a:xfrm>
            <a:off x="-609600" y="1219200"/>
            <a:ext cx="10114527" cy="5562600"/>
          </a:xfrm>
        </p:spPr>
      </p:pic>
    </p:spTree>
    <p:extLst>
      <p:ext uri="{BB962C8B-B14F-4D97-AF65-F5344CB8AC3E}">
        <p14:creationId xmlns:p14="http://schemas.microsoft.com/office/powerpoint/2010/main" val="15698104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the model (box cox)</a:t>
            </a:r>
            <a:endParaRPr lang="en-US" dirty="0"/>
          </a:p>
        </p:txBody>
      </p:sp>
      <p:pic>
        <p:nvPicPr>
          <p:cNvPr id="5" name="Content Placeholder 4"/>
          <p:cNvPicPr>
            <a:picLocks noGrp="1" noChangeAspect="1"/>
          </p:cNvPicPr>
          <p:nvPr>
            <p:ph idx="1"/>
          </p:nvPr>
        </p:nvPicPr>
        <p:blipFill>
          <a:blip r:embed="rId2"/>
          <a:srcRect l="-40915" r="-40915"/>
          <a:stretch>
            <a:fillRect/>
          </a:stretch>
        </p:blipFill>
        <p:spPr/>
      </p:pic>
    </p:spTree>
    <p:extLst>
      <p:ext uri="{BB962C8B-B14F-4D97-AF65-F5344CB8AC3E}">
        <p14:creationId xmlns:p14="http://schemas.microsoft.com/office/powerpoint/2010/main" val="24178005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888</Words>
  <Application>Microsoft Macintosh PowerPoint</Application>
  <PresentationFormat>On-screen Show (4:3)</PresentationFormat>
  <Paragraphs>139</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What causes CRIME?</vt:lpstr>
      <vt:lpstr>Source of Data</vt:lpstr>
      <vt:lpstr>Why analyze crime?</vt:lpstr>
      <vt:lpstr>Variables</vt:lpstr>
      <vt:lpstr>Model</vt:lpstr>
      <vt:lpstr>Constructing Initial Model</vt:lpstr>
      <vt:lpstr>PowerPoint Presentation</vt:lpstr>
      <vt:lpstr>The Initial Model</vt:lpstr>
      <vt:lpstr>Improving the model (box cox)</vt:lpstr>
      <vt:lpstr>Improving the model (gam)</vt:lpstr>
      <vt:lpstr>Variable transformation (1)</vt:lpstr>
      <vt:lpstr>Variable transformation (2)</vt:lpstr>
      <vt:lpstr>End result</vt:lpstr>
      <vt:lpstr>Outliers</vt:lpstr>
      <vt:lpstr>R-detected Outliers</vt:lpstr>
      <vt:lpstr>Cook’s Distance</vt:lpstr>
      <vt:lpstr>Leverage-Residual Plot (lrplot)</vt:lpstr>
      <vt:lpstr>Outliers from lrplot</vt:lpstr>
      <vt:lpstr>Does removing them help the model?</vt:lpstr>
      <vt:lpstr>Outliers Are Here To Stay</vt:lpstr>
      <vt:lpstr>Our Preliminary Conclusions</vt:lpstr>
      <vt:lpstr>Preliminary Conclusions (cnt’d)</vt:lpstr>
      <vt:lpstr>Preliminary Conclusions (cnt’d)</vt:lpstr>
      <vt:lpstr>Preliminary Conclusions (cnt’d)</vt:lpstr>
      <vt:lpstr>Preliminary Conclusions (cnt’d)</vt:lpstr>
      <vt:lpstr>Preliminary Conclusions (cnt’d)</vt:lpstr>
      <vt:lpstr>Our Working 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causes crime?</dc:title>
  <dc:creator>Class2012</dc:creator>
  <cp:lastModifiedBy>Rob Williams</cp:lastModifiedBy>
  <cp:revision>12</cp:revision>
  <dcterms:created xsi:type="dcterms:W3CDTF">2010-12-02T04:53:16Z</dcterms:created>
  <dcterms:modified xsi:type="dcterms:W3CDTF">2010-12-03T15:26:49Z</dcterms:modified>
</cp:coreProperties>
</file>