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1" r:id="rId1"/>
    <p:sldMasterId id="2147483692" r:id="rId2"/>
    <p:sldMasterId id="2147483693" r:id="rId3"/>
  </p:sldMasterIdLst>
  <p:notesMasterIdLst>
    <p:notesMasterId r:id="rId18"/>
  </p:notesMasterIdLst>
  <p:sldIdLst>
    <p:sldId id="256" r:id="rId4"/>
    <p:sldId id="257" r:id="rId5"/>
    <p:sldId id="258" r:id="rId6"/>
    <p:sldId id="259" r:id="rId7"/>
    <p:sldId id="268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9" r:id="rId16"/>
    <p:sldId id="267" r:id="rId17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entury Gothic" panose="020B0502020202020204" pitchFamily="34" charset="0"/>
      <p:regular r:id="rId23"/>
      <p:bold r:id="rId24"/>
      <p:italic r:id="rId25"/>
      <p:boldItalic r:id="rId26"/>
    </p:embeddedFont>
    <p:embeddedFont>
      <p:font typeface="Cambria Math" panose="02040503050406030204" pitchFamily="18" charset="0"/>
      <p:regular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94" d="100"/>
          <a:sy n="94" d="100"/>
        </p:scale>
        <p:origin x="-1284" y="-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3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7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font" Target="fonts/font2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6.fntdata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5.fntdata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font" Target="fonts/font1.fntdata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81607860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Shape 3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53" name="Shape 35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379566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Shape 4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22" name="Shape 42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455991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Shape 43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1" name="Shape 4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32" name="Shape 43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4514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Shape 4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41" name="Shape 44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769696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Shape 3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60" name="Shape 36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358105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Shape 3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67" name="Shape 36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463626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Shape 3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4" name="Shape 37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863572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Shape 3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83" name="Shape 38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10554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Shape 3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91" name="Shape 39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886275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Shape 3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98" name="Shape 39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06381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Shape 4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05" name="Shape 40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042043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Shape 4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14" name="Shape 41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419426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mpus Aerial 1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hape 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Shape 13"/>
          <p:cNvSpPr txBox="1">
            <a:spLocks noGrp="1"/>
          </p:cNvSpPr>
          <p:nvPr>
            <p:ph type="body" idx="1"/>
          </p:nvPr>
        </p:nvSpPr>
        <p:spPr>
          <a:xfrm>
            <a:off x="123825" y="1364341"/>
            <a:ext cx="5776231" cy="201023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buClr>
                <a:schemeClr val="dk1"/>
              </a:buClr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body" idx="2"/>
          </p:nvPr>
        </p:nvSpPr>
        <p:spPr>
          <a:xfrm>
            <a:off x="115888" y="4898571"/>
            <a:ext cx="5784169" cy="125616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56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3"/>
          </p:nvPr>
        </p:nvSpPr>
        <p:spPr>
          <a:xfrm>
            <a:off x="123825" y="3512457"/>
            <a:ext cx="5776231" cy="12046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0" i="1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56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6" name="Shape 16" descr="/Users/jasonrodriguez/Projects/Power Points/FINAL Template/images/images/CoverSlide_Header_0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975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Shape 17" descr="CoverSlide_Footer_03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6272783"/>
            <a:ext cx="9144000" cy="5852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Shape 18" descr="Stevens-Official-PMSColor-R.eps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35857" y="283029"/>
            <a:ext cx="1934028" cy="828869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Shape 19"/>
          <p:cNvSpPr txBox="1">
            <a:spLocks noGrp="1"/>
          </p:cNvSpPr>
          <p:nvPr>
            <p:ph type="ftr" idx="11"/>
          </p:nvPr>
        </p:nvSpPr>
        <p:spPr>
          <a:xfrm>
            <a:off x="6047030" y="6520371"/>
            <a:ext cx="2938211" cy="20110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lean Lab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Shape 9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Shape 97" descr="/Users/jasonrodriguez/Projects/Power Points/FINAL Template/images/images/PPT_Template_Header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975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Shape 9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6272783"/>
            <a:ext cx="9144000" cy="585215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xfrm>
            <a:off x="227012" y="274637"/>
            <a:ext cx="7923693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entury Gothic"/>
              <a:buNone/>
              <a:defRPr sz="34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227012" y="2558866"/>
            <a:ext cx="5648949" cy="353502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marR="0" lvl="0" indent="-171450" algn="l" rtl="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50" marR="0" lvl="1" indent="-184150" algn="l" rtl="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143000" marR="0" lvl="2" indent="-139700" algn="l" rtl="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657350" marR="0" lvl="3" indent="-209550" algn="l" rtl="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57400" marR="0" lvl="4" indent="-165100" algn="l" rtl="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body" idx="2"/>
          </p:nvPr>
        </p:nvSpPr>
        <p:spPr>
          <a:xfrm>
            <a:off x="227012" y="1585820"/>
            <a:ext cx="8691561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50" marR="0" lvl="1" indent="-146050" algn="l" rtl="0">
              <a:spcBef>
                <a:spcPts val="440"/>
              </a:spcBef>
              <a:buClr>
                <a:schemeClr val="dk1"/>
              </a:buClr>
              <a:buSzPct val="100000"/>
              <a:buFont typeface="Arial"/>
              <a:buChar char="–"/>
              <a:defRPr sz="2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540"/>
              </a:spcBef>
              <a:buClr>
                <a:schemeClr val="dk1"/>
              </a:buClr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540"/>
              </a:spcBef>
              <a:buClr>
                <a:schemeClr val="dk1"/>
              </a:buClr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540"/>
              </a:spcBef>
              <a:buClr>
                <a:schemeClr val="dk1"/>
              </a:buClr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sldNum" idx="12"/>
          </p:nvPr>
        </p:nvSpPr>
        <p:spPr>
          <a:xfrm>
            <a:off x="8708568" y="6529848"/>
            <a:ext cx="370115" cy="21929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1000">
              <a:solidFill>
                <a:srgbClr val="88888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hemistry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Shape 10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Shape 105" descr="/Users/jasonrodriguez/Projects/Power Points/FINAL Template/images/images/PPT_Template_Header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975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Shape 10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6272783"/>
            <a:ext cx="9144000" cy="585215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>
            <a:off x="227012" y="274637"/>
            <a:ext cx="7923693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entury Gothic"/>
              <a:buNone/>
              <a:defRPr sz="34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227012" y="2558866"/>
            <a:ext cx="5648949" cy="353502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marR="0" lvl="0" indent="-171450" algn="l" rtl="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50" marR="0" lvl="1" indent="-184150" algn="l" rtl="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143000" marR="0" lvl="2" indent="-139700" algn="l" rtl="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657350" marR="0" lvl="3" indent="-209550" algn="l" rtl="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57400" marR="0" lvl="4" indent="-165100" algn="l" rtl="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body" idx="2"/>
          </p:nvPr>
        </p:nvSpPr>
        <p:spPr>
          <a:xfrm>
            <a:off x="227012" y="1585820"/>
            <a:ext cx="8691561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50" marR="0" lvl="1" indent="-146050" algn="l" rtl="0">
              <a:spcBef>
                <a:spcPts val="440"/>
              </a:spcBef>
              <a:buClr>
                <a:schemeClr val="dk1"/>
              </a:buClr>
              <a:buSzPct val="100000"/>
              <a:buFont typeface="Arial"/>
              <a:buChar char="–"/>
              <a:defRPr sz="2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540"/>
              </a:spcBef>
              <a:buClr>
                <a:schemeClr val="dk1"/>
              </a:buClr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540"/>
              </a:spcBef>
              <a:buClr>
                <a:schemeClr val="dk1"/>
              </a:buClr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540"/>
              </a:spcBef>
              <a:buClr>
                <a:schemeClr val="dk1"/>
              </a:buClr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sldNum" idx="12"/>
          </p:nvPr>
        </p:nvSpPr>
        <p:spPr>
          <a:xfrm>
            <a:off x="8708568" y="6529848"/>
            <a:ext cx="370115" cy="21929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1000">
              <a:solidFill>
                <a:srgbClr val="88888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le Graduate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Shape 1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Shape 113" descr="/Users/jasonrodriguez/Projects/Power Points/FINAL Template/images/images/PPT_Template_Header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975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Shape 1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6272783"/>
            <a:ext cx="9144000" cy="585215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227012" y="274637"/>
            <a:ext cx="7923693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entury Gothic"/>
              <a:buNone/>
              <a:defRPr sz="34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227012" y="2558866"/>
            <a:ext cx="5648949" cy="353502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marR="0" lvl="0" indent="-171450" algn="l" rtl="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50" marR="0" lvl="1" indent="-184150" algn="l" rtl="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143000" marR="0" lvl="2" indent="-139700" algn="l" rtl="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657350" marR="0" lvl="3" indent="-209550" algn="l" rtl="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57400" marR="0" lvl="4" indent="-165100" algn="l" rtl="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body" idx="2"/>
          </p:nvPr>
        </p:nvSpPr>
        <p:spPr>
          <a:xfrm>
            <a:off x="227012" y="1585820"/>
            <a:ext cx="8691561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50" marR="0" lvl="1" indent="-146050" algn="l" rtl="0">
              <a:spcBef>
                <a:spcPts val="440"/>
              </a:spcBef>
              <a:buClr>
                <a:schemeClr val="dk1"/>
              </a:buClr>
              <a:buSzPct val="100000"/>
              <a:buFont typeface="Arial"/>
              <a:buChar char="–"/>
              <a:defRPr sz="2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540"/>
              </a:spcBef>
              <a:buClr>
                <a:schemeClr val="dk1"/>
              </a:buClr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540"/>
              </a:spcBef>
              <a:buClr>
                <a:schemeClr val="dk1"/>
              </a:buClr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540"/>
              </a:spcBef>
              <a:buClr>
                <a:schemeClr val="dk1"/>
              </a:buClr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sldNum" idx="12"/>
          </p:nvPr>
        </p:nvSpPr>
        <p:spPr>
          <a:xfrm>
            <a:off x="8708568" y="6529848"/>
            <a:ext cx="370115" cy="21929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1000">
              <a:solidFill>
                <a:srgbClr val="88888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le Student Studying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Shape 1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Shape 121" descr="/Users/jasonrodriguez/Projects/Power Points/FINAL Template/images/images/PPT_Template_Header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975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Shape 1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6272783"/>
            <a:ext cx="9144000" cy="585215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xfrm>
            <a:off x="227012" y="274637"/>
            <a:ext cx="7923693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entury Gothic"/>
              <a:buNone/>
              <a:defRPr sz="34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227012" y="2558866"/>
            <a:ext cx="5648949" cy="353502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marR="0" lvl="0" indent="-171450" algn="l" rtl="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50" marR="0" lvl="1" indent="-184150" algn="l" rtl="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143000" marR="0" lvl="2" indent="-139700" algn="l" rtl="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657350" marR="0" lvl="3" indent="-209550" algn="l" rtl="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57400" marR="0" lvl="4" indent="-161925" algn="l" rtl="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ct val="95454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body" idx="2"/>
          </p:nvPr>
        </p:nvSpPr>
        <p:spPr>
          <a:xfrm>
            <a:off x="227012" y="1585820"/>
            <a:ext cx="8691561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50" marR="0" lvl="1" indent="-146050" algn="l" rtl="0">
              <a:spcBef>
                <a:spcPts val="440"/>
              </a:spcBef>
              <a:buClr>
                <a:schemeClr val="dk1"/>
              </a:buClr>
              <a:buSzPct val="100000"/>
              <a:buFont typeface="Arial"/>
              <a:buChar char="–"/>
              <a:defRPr sz="2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540"/>
              </a:spcBef>
              <a:buClr>
                <a:schemeClr val="dk1"/>
              </a:buClr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540"/>
              </a:spcBef>
              <a:buClr>
                <a:schemeClr val="dk1"/>
              </a:buClr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540"/>
              </a:spcBef>
              <a:buClr>
                <a:schemeClr val="dk1"/>
              </a:buClr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6" name="Shape 126"/>
          <p:cNvSpPr txBox="1">
            <a:spLocks noGrp="1"/>
          </p:cNvSpPr>
          <p:nvPr>
            <p:ph type="sldNum" idx="12"/>
          </p:nvPr>
        </p:nvSpPr>
        <p:spPr>
          <a:xfrm>
            <a:off x="8708568" y="6529848"/>
            <a:ext cx="370115" cy="21929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1000">
              <a:solidFill>
                <a:srgbClr val="88888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ughter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Shape 1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Shape 129" descr="/Users/jasonrodriguez/Projects/Power Points/FINAL Template/images/images/PPT_Template_Header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975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Shape 1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6272783"/>
            <a:ext cx="9144000" cy="585215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Shape 131"/>
          <p:cNvSpPr txBox="1">
            <a:spLocks noGrp="1"/>
          </p:cNvSpPr>
          <p:nvPr>
            <p:ph type="title"/>
          </p:nvPr>
        </p:nvSpPr>
        <p:spPr>
          <a:xfrm>
            <a:off x="227012" y="274637"/>
            <a:ext cx="7923693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entury Gothic"/>
              <a:buNone/>
              <a:defRPr sz="34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227012" y="2558866"/>
            <a:ext cx="5648949" cy="353502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marR="0" lvl="0" indent="-171450" algn="l" rtl="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50" marR="0" lvl="1" indent="-184150" algn="l" rtl="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143000" marR="0" lvl="2" indent="-139700" algn="l" rtl="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657350" marR="0" lvl="3" indent="-209550" algn="l" rtl="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57400" marR="0" lvl="4" indent="-161925" algn="l" rtl="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ct val="95454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3" name="Shape 133"/>
          <p:cNvSpPr txBox="1">
            <a:spLocks noGrp="1"/>
          </p:cNvSpPr>
          <p:nvPr>
            <p:ph type="body" idx="2"/>
          </p:nvPr>
        </p:nvSpPr>
        <p:spPr>
          <a:xfrm>
            <a:off x="227012" y="1585820"/>
            <a:ext cx="8691561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50" marR="0" lvl="1" indent="-146050" algn="l" rtl="0">
              <a:spcBef>
                <a:spcPts val="440"/>
              </a:spcBef>
              <a:buClr>
                <a:schemeClr val="dk1"/>
              </a:buClr>
              <a:buSzPct val="100000"/>
              <a:buFont typeface="Arial"/>
              <a:buChar char="–"/>
              <a:defRPr sz="2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540"/>
              </a:spcBef>
              <a:buClr>
                <a:schemeClr val="dk1"/>
              </a:buClr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540"/>
              </a:spcBef>
              <a:buClr>
                <a:schemeClr val="dk1"/>
              </a:buClr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540"/>
              </a:spcBef>
              <a:buClr>
                <a:schemeClr val="dk1"/>
              </a:buClr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4" name="Shape 134"/>
          <p:cNvSpPr txBox="1">
            <a:spLocks noGrp="1"/>
          </p:cNvSpPr>
          <p:nvPr>
            <p:ph type="sldNum" idx="12"/>
          </p:nvPr>
        </p:nvSpPr>
        <p:spPr>
          <a:xfrm>
            <a:off x="8708568" y="6529848"/>
            <a:ext cx="370115" cy="21929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1000">
              <a:solidFill>
                <a:srgbClr val="88888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usic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Shape 1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Shape 137" descr="/Users/jasonrodriguez/Projects/Power Points/FINAL Template/images/images/PPT_Template_Header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975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Shape 13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6272783"/>
            <a:ext cx="9144000" cy="585215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Shape 139"/>
          <p:cNvSpPr txBox="1">
            <a:spLocks noGrp="1"/>
          </p:cNvSpPr>
          <p:nvPr>
            <p:ph type="title"/>
          </p:nvPr>
        </p:nvSpPr>
        <p:spPr>
          <a:xfrm>
            <a:off x="227012" y="274637"/>
            <a:ext cx="7923693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entury Gothic"/>
              <a:buNone/>
              <a:defRPr sz="34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227012" y="2558866"/>
            <a:ext cx="5648949" cy="353502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marR="0" lvl="0" indent="-171450" algn="l" rtl="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50" marR="0" lvl="1" indent="-184150" algn="l" rtl="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143000" marR="0" lvl="2" indent="-139700" algn="l" rtl="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657350" marR="0" lvl="3" indent="-209550" algn="l" rtl="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57400" marR="0" lvl="4" indent="-165100" algn="l" rtl="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1" name="Shape 141"/>
          <p:cNvSpPr txBox="1">
            <a:spLocks noGrp="1"/>
          </p:cNvSpPr>
          <p:nvPr>
            <p:ph type="body" idx="2"/>
          </p:nvPr>
        </p:nvSpPr>
        <p:spPr>
          <a:xfrm>
            <a:off x="227012" y="1585820"/>
            <a:ext cx="8691561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50" marR="0" lvl="1" indent="-146050" algn="l" rtl="0">
              <a:spcBef>
                <a:spcPts val="440"/>
              </a:spcBef>
              <a:buClr>
                <a:schemeClr val="dk1"/>
              </a:buClr>
              <a:buSzPct val="100000"/>
              <a:buFont typeface="Arial"/>
              <a:buChar char="–"/>
              <a:defRPr sz="2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540"/>
              </a:spcBef>
              <a:buClr>
                <a:schemeClr val="dk1"/>
              </a:buClr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540"/>
              </a:spcBef>
              <a:buClr>
                <a:schemeClr val="dk1"/>
              </a:buClr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540"/>
              </a:spcBef>
              <a:buClr>
                <a:schemeClr val="dk1"/>
              </a:buClr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2" name="Shape 142"/>
          <p:cNvSpPr txBox="1">
            <a:spLocks noGrp="1"/>
          </p:cNvSpPr>
          <p:nvPr>
            <p:ph type="sldNum" idx="12"/>
          </p:nvPr>
        </p:nvSpPr>
        <p:spPr>
          <a:xfrm>
            <a:off x="8708568" y="6529848"/>
            <a:ext cx="370115" cy="21929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1000">
              <a:solidFill>
                <a:srgbClr val="88888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orm Life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Shape 14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Shape 145" descr="/Users/jasonrodriguez/Projects/Power Points/FINAL Template/images/images/PPT_Template_Header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975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Shape 14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6272783"/>
            <a:ext cx="9144000" cy="585215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Shape 147"/>
          <p:cNvSpPr txBox="1">
            <a:spLocks noGrp="1"/>
          </p:cNvSpPr>
          <p:nvPr>
            <p:ph type="title"/>
          </p:nvPr>
        </p:nvSpPr>
        <p:spPr>
          <a:xfrm>
            <a:off x="227012" y="274637"/>
            <a:ext cx="7923693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entury Gothic"/>
              <a:buNone/>
              <a:defRPr sz="34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227012" y="2558866"/>
            <a:ext cx="5648949" cy="353502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marR="0" lvl="0" indent="-171450" algn="l" rtl="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50" marR="0" lvl="1" indent="-184150" algn="l" rtl="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143000" marR="0" lvl="2" indent="-139700" algn="l" rtl="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657350" marR="0" lvl="3" indent="-209550" algn="l" rtl="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57400" marR="0" lvl="4" indent="-165100" algn="l" rtl="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9" name="Shape 149"/>
          <p:cNvSpPr txBox="1">
            <a:spLocks noGrp="1"/>
          </p:cNvSpPr>
          <p:nvPr>
            <p:ph type="body" idx="2"/>
          </p:nvPr>
        </p:nvSpPr>
        <p:spPr>
          <a:xfrm>
            <a:off x="227012" y="1585820"/>
            <a:ext cx="8691561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50" marR="0" lvl="1" indent="-146050" algn="l" rtl="0">
              <a:spcBef>
                <a:spcPts val="440"/>
              </a:spcBef>
              <a:buClr>
                <a:schemeClr val="dk1"/>
              </a:buClr>
              <a:buSzPct val="100000"/>
              <a:buFont typeface="Arial"/>
              <a:buChar char="–"/>
              <a:defRPr sz="2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540"/>
              </a:spcBef>
              <a:buClr>
                <a:schemeClr val="dk1"/>
              </a:buClr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540"/>
              </a:spcBef>
              <a:buClr>
                <a:schemeClr val="dk1"/>
              </a:buClr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540"/>
              </a:spcBef>
              <a:buClr>
                <a:schemeClr val="dk1"/>
              </a:buClr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0" name="Shape 150"/>
          <p:cNvSpPr txBox="1">
            <a:spLocks noGrp="1"/>
          </p:cNvSpPr>
          <p:nvPr>
            <p:ph type="sldNum" idx="12"/>
          </p:nvPr>
        </p:nvSpPr>
        <p:spPr>
          <a:xfrm>
            <a:off x="8708568" y="6529848"/>
            <a:ext cx="370115" cy="21929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1000">
              <a:solidFill>
                <a:srgbClr val="88888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mmunity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Shape 15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Shape 153" descr="/Users/jasonrodriguez/Projects/Power Points/FINAL Template/images/images/PPT_Template_Header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975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Shape 15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6272783"/>
            <a:ext cx="9144000" cy="585215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Shape 155"/>
          <p:cNvSpPr txBox="1">
            <a:spLocks noGrp="1"/>
          </p:cNvSpPr>
          <p:nvPr>
            <p:ph type="title"/>
          </p:nvPr>
        </p:nvSpPr>
        <p:spPr>
          <a:xfrm>
            <a:off x="227012" y="274637"/>
            <a:ext cx="7923693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entury Gothic"/>
              <a:buNone/>
              <a:defRPr sz="34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227012" y="2558866"/>
            <a:ext cx="5648949" cy="353502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marR="0" lvl="0" indent="-171450" algn="l" rtl="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50" marR="0" lvl="1" indent="-184150" algn="l" rtl="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143000" marR="0" lvl="2" indent="-139700" algn="l" rtl="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657350" marR="0" lvl="3" indent="-209550" algn="l" rtl="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57400" marR="0" lvl="4" indent="-165100" algn="l" rtl="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7" name="Shape 157"/>
          <p:cNvSpPr txBox="1">
            <a:spLocks noGrp="1"/>
          </p:cNvSpPr>
          <p:nvPr>
            <p:ph type="body" idx="2"/>
          </p:nvPr>
        </p:nvSpPr>
        <p:spPr>
          <a:xfrm>
            <a:off x="227012" y="1585820"/>
            <a:ext cx="8691561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50" marR="0" lvl="1" indent="-146050" algn="l" rtl="0">
              <a:spcBef>
                <a:spcPts val="440"/>
              </a:spcBef>
              <a:buClr>
                <a:schemeClr val="dk1"/>
              </a:buClr>
              <a:buSzPct val="100000"/>
              <a:buFont typeface="Arial"/>
              <a:buChar char="–"/>
              <a:defRPr sz="2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540"/>
              </a:spcBef>
              <a:buClr>
                <a:schemeClr val="dk1"/>
              </a:buClr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540"/>
              </a:spcBef>
              <a:buClr>
                <a:schemeClr val="dk1"/>
              </a:buClr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540"/>
              </a:spcBef>
              <a:buClr>
                <a:schemeClr val="dk1"/>
              </a:buClr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8" name="Shape 158"/>
          <p:cNvSpPr txBox="1">
            <a:spLocks noGrp="1"/>
          </p:cNvSpPr>
          <p:nvPr>
            <p:ph type="sldNum" idx="12"/>
          </p:nvPr>
        </p:nvSpPr>
        <p:spPr>
          <a:xfrm>
            <a:off x="8708568" y="6529848"/>
            <a:ext cx="370115" cy="21929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1000">
              <a:solidFill>
                <a:srgbClr val="88888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abbio (Interior)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Shape 16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Shape 161" descr="/Users/jasonrodriguez/Projects/Power Points/FINAL Template/images/images/PPT_Template_Header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975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Shape 16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6272783"/>
            <a:ext cx="9144000" cy="585215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Shape 163"/>
          <p:cNvSpPr txBox="1">
            <a:spLocks noGrp="1"/>
          </p:cNvSpPr>
          <p:nvPr>
            <p:ph type="title"/>
          </p:nvPr>
        </p:nvSpPr>
        <p:spPr>
          <a:xfrm>
            <a:off x="227012" y="274637"/>
            <a:ext cx="7923693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entury Gothic"/>
              <a:buNone/>
              <a:defRPr sz="34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227012" y="2558866"/>
            <a:ext cx="5648949" cy="353502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marR="0" lvl="0" indent="-171450" algn="l" rtl="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50" marR="0" lvl="1" indent="-184150" algn="l" rtl="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143000" marR="0" lvl="2" indent="-139700" algn="l" rtl="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657350" marR="0" lvl="3" indent="-209550" algn="l" rtl="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57400" marR="0" lvl="4" indent="-165100" algn="l" rtl="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5" name="Shape 165"/>
          <p:cNvSpPr txBox="1">
            <a:spLocks noGrp="1"/>
          </p:cNvSpPr>
          <p:nvPr>
            <p:ph type="body" idx="2"/>
          </p:nvPr>
        </p:nvSpPr>
        <p:spPr>
          <a:xfrm>
            <a:off x="227012" y="1585820"/>
            <a:ext cx="8691561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50" marR="0" lvl="1" indent="-146050" algn="l" rtl="0">
              <a:spcBef>
                <a:spcPts val="440"/>
              </a:spcBef>
              <a:buClr>
                <a:schemeClr val="dk1"/>
              </a:buClr>
              <a:buSzPct val="100000"/>
              <a:buFont typeface="Arial"/>
              <a:buChar char="–"/>
              <a:defRPr sz="2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540"/>
              </a:spcBef>
              <a:buClr>
                <a:schemeClr val="dk1"/>
              </a:buClr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540"/>
              </a:spcBef>
              <a:buClr>
                <a:schemeClr val="dk1"/>
              </a:buClr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540"/>
              </a:spcBef>
              <a:buClr>
                <a:schemeClr val="dk1"/>
              </a:buClr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6" name="Shape 166"/>
          <p:cNvSpPr txBox="1">
            <a:spLocks noGrp="1"/>
          </p:cNvSpPr>
          <p:nvPr>
            <p:ph type="sldNum" idx="12"/>
          </p:nvPr>
        </p:nvSpPr>
        <p:spPr>
          <a:xfrm>
            <a:off x="8708568" y="6529848"/>
            <a:ext cx="370115" cy="21929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1000">
              <a:solidFill>
                <a:srgbClr val="88888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EAS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Shape 16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Shape 169" descr="/Users/jasonrodriguez/Projects/Power Points/FINAL Template/images/images/PPT_Template_Header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975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Shape 17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6272783"/>
            <a:ext cx="9144000" cy="585215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Shape 171"/>
          <p:cNvSpPr txBox="1">
            <a:spLocks noGrp="1"/>
          </p:cNvSpPr>
          <p:nvPr>
            <p:ph type="title"/>
          </p:nvPr>
        </p:nvSpPr>
        <p:spPr>
          <a:xfrm>
            <a:off x="227012" y="274637"/>
            <a:ext cx="7923693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entury Gothic"/>
              <a:buNone/>
              <a:defRPr sz="34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227012" y="2558866"/>
            <a:ext cx="5648949" cy="353502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marR="0" lvl="0" indent="-171450" algn="l" rtl="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50" marR="0" lvl="1" indent="-184150" algn="l" rtl="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143000" marR="0" lvl="2" indent="-139700" algn="l" rtl="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657350" marR="0" lvl="3" indent="-209550" algn="l" rtl="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57400" marR="0" lvl="4" indent="-165100" algn="l" rtl="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3" name="Shape 173"/>
          <p:cNvSpPr txBox="1">
            <a:spLocks noGrp="1"/>
          </p:cNvSpPr>
          <p:nvPr>
            <p:ph type="body" idx="2"/>
          </p:nvPr>
        </p:nvSpPr>
        <p:spPr>
          <a:xfrm>
            <a:off x="227012" y="1585820"/>
            <a:ext cx="8691561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50" marR="0" lvl="1" indent="-146050" algn="l" rtl="0">
              <a:spcBef>
                <a:spcPts val="440"/>
              </a:spcBef>
              <a:buClr>
                <a:schemeClr val="dk1"/>
              </a:buClr>
              <a:buSzPct val="100000"/>
              <a:buFont typeface="Arial"/>
              <a:buChar char="–"/>
              <a:defRPr sz="2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540"/>
              </a:spcBef>
              <a:buClr>
                <a:schemeClr val="dk1"/>
              </a:buClr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540"/>
              </a:spcBef>
              <a:buClr>
                <a:schemeClr val="dk1"/>
              </a:buClr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540"/>
              </a:spcBef>
              <a:buClr>
                <a:schemeClr val="dk1"/>
              </a:buClr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4" name="Shape 174"/>
          <p:cNvSpPr txBox="1">
            <a:spLocks noGrp="1"/>
          </p:cNvSpPr>
          <p:nvPr>
            <p:ph type="sldNum" idx="12"/>
          </p:nvPr>
        </p:nvSpPr>
        <p:spPr>
          <a:xfrm>
            <a:off x="8708568" y="6529848"/>
            <a:ext cx="370115" cy="21929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1000">
              <a:solidFill>
                <a:srgbClr val="88888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abbio Center Skyline 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Shape 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123825" y="1364341"/>
            <a:ext cx="5776231" cy="201023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buClr>
                <a:schemeClr val="dk1"/>
              </a:buClr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115888" y="4898571"/>
            <a:ext cx="5784169" cy="125616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56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3"/>
          </p:nvPr>
        </p:nvSpPr>
        <p:spPr>
          <a:xfrm>
            <a:off x="123825" y="3512457"/>
            <a:ext cx="5776231" cy="12046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0" i="1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56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5" name="Shape 25" descr="/Users/jasonrodriguez/Projects/Power Points/FINAL Template/images/images/CoverSlide_Header_0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975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Shape 26" descr="CoverSlide_Footer_03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6272783"/>
            <a:ext cx="9144000" cy="5852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Shape 27" descr="Stevens-Official-PMSColor-R.eps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35857" y="283029"/>
            <a:ext cx="1934028" cy="828869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Shape 28"/>
          <p:cNvSpPr txBox="1">
            <a:spLocks noGrp="1"/>
          </p:cNvSpPr>
          <p:nvPr>
            <p:ph type="ftr" idx="11"/>
          </p:nvPr>
        </p:nvSpPr>
        <p:spPr>
          <a:xfrm>
            <a:off x="6047030" y="6520371"/>
            <a:ext cx="2938211" cy="20110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orchbearer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Shape 17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Shape 177" descr="/Users/jasonrodriguez/Projects/Power Points/FINAL Template/images/images/PPT_Template_Header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975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Shape 17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6272783"/>
            <a:ext cx="9144000" cy="585215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Shape 179"/>
          <p:cNvSpPr txBox="1">
            <a:spLocks noGrp="1"/>
          </p:cNvSpPr>
          <p:nvPr>
            <p:ph type="title"/>
          </p:nvPr>
        </p:nvSpPr>
        <p:spPr>
          <a:xfrm>
            <a:off x="227012" y="274637"/>
            <a:ext cx="7923693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entury Gothic"/>
              <a:buNone/>
              <a:defRPr sz="34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227012" y="2558866"/>
            <a:ext cx="5648949" cy="353502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marR="0" lvl="0" indent="-171450" algn="l" rtl="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50" marR="0" lvl="1" indent="-184150" algn="l" rtl="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143000" marR="0" lvl="2" indent="-139700" algn="l" rtl="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657350" marR="0" lvl="3" indent="-209550" algn="l" rtl="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57400" marR="0" lvl="4" indent="-165100" algn="l" rtl="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1" name="Shape 181"/>
          <p:cNvSpPr txBox="1">
            <a:spLocks noGrp="1"/>
          </p:cNvSpPr>
          <p:nvPr>
            <p:ph type="body" idx="2"/>
          </p:nvPr>
        </p:nvSpPr>
        <p:spPr>
          <a:xfrm>
            <a:off x="227012" y="1585820"/>
            <a:ext cx="8691561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50" marR="0" lvl="1" indent="-146050" algn="l" rtl="0">
              <a:spcBef>
                <a:spcPts val="440"/>
              </a:spcBef>
              <a:buClr>
                <a:schemeClr val="dk1"/>
              </a:buClr>
              <a:buSzPct val="100000"/>
              <a:buFont typeface="Arial"/>
              <a:buChar char="–"/>
              <a:defRPr sz="2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540"/>
              </a:spcBef>
              <a:buClr>
                <a:schemeClr val="dk1"/>
              </a:buClr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540"/>
              </a:spcBef>
              <a:buClr>
                <a:schemeClr val="dk1"/>
              </a:buClr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540"/>
              </a:spcBef>
              <a:buClr>
                <a:schemeClr val="dk1"/>
              </a:buClr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2" name="Shape 182"/>
          <p:cNvSpPr txBox="1">
            <a:spLocks noGrp="1"/>
          </p:cNvSpPr>
          <p:nvPr>
            <p:ph type="sldNum" idx="12"/>
          </p:nvPr>
        </p:nvSpPr>
        <p:spPr>
          <a:xfrm>
            <a:off x="8708568" y="6529848"/>
            <a:ext cx="370115" cy="21929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1000">
              <a:solidFill>
                <a:srgbClr val="88888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Housing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Shape 18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Shape 185" descr="/Users/jasonrodriguez/Projects/Power Points/FINAL Template/images/images/PPT_Template_Header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975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Shape 18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6272783"/>
            <a:ext cx="9144000" cy="585215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Shape 187"/>
          <p:cNvSpPr txBox="1">
            <a:spLocks noGrp="1"/>
          </p:cNvSpPr>
          <p:nvPr>
            <p:ph type="title"/>
          </p:nvPr>
        </p:nvSpPr>
        <p:spPr>
          <a:xfrm>
            <a:off x="227012" y="274637"/>
            <a:ext cx="7923693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entury Gothic"/>
              <a:buNone/>
              <a:defRPr sz="34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88" name="Shape 188"/>
          <p:cNvSpPr txBox="1">
            <a:spLocks noGrp="1"/>
          </p:cNvSpPr>
          <p:nvPr>
            <p:ph type="body" idx="1"/>
          </p:nvPr>
        </p:nvSpPr>
        <p:spPr>
          <a:xfrm>
            <a:off x="227012" y="2558866"/>
            <a:ext cx="5648949" cy="353502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marR="0" lvl="0" indent="-171450" algn="l" rtl="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50" marR="0" lvl="1" indent="-184150" algn="l" rtl="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143000" marR="0" lvl="2" indent="-139700" algn="l" rtl="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657350" marR="0" lvl="3" indent="-209550" algn="l" rtl="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57400" marR="0" lvl="4" indent="-165100" algn="l" rtl="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9" name="Shape 189"/>
          <p:cNvSpPr txBox="1">
            <a:spLocks noGrp="1"/>
          </p:cNvSpPr>
          <p:nvPr>
            <p:ph type="body" idx="2"/>
          </p:nvPr>
        </p:nvSpPr>
        <p:spPr>
          <a:xfrm>
            <a:off x="227012" y="1585820"/>
            <a:ext cx="8691561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50" marR="0" lvl="1" indent="-146050" algn="l" rtl="0">
              <a:spcBef>
                <a:spcPts val="440"/>
              </a:spcBef>
              <a:buClr>
                <a:schemeClr val="dk1"/>
              </a:buClr>
              <a:buSzPct val="100000"/>
              <a:buFont typeface="Arial"/>
              <a:buChar char="–"/>
              <a:defRPr sz="2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540"/>
              </a:spcBef>
              <a:buClr>
                <a:schemeClr val="dk1"/>
              </a:buClr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540"/>
              </a:spcBef>
              <a:buClr>
                <a:schemeClr val="dk1"/>
              </a:buClr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540"/>
              </a:spcBef>
              <a:buClr>
                <a:schemeClr val="dk1"/>
              </a:buClr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0" name="Shape 190"/>
          <p:cNvSpPr txBox="1">
            <a:spLocks noGrp="1"/>
          </p:cNvSpPr>
          <p:nvPr>
            <p:ph type="sldNum" idx="12"/>
          </p:nvPr>
        </p:nvSpPr>
        <p:spPr>
          <a:xfrm>
            <a:off x="8708568" y="6529848"/>
            <a:ext cx="370115" cy="21929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1000">
              <a:solidFill>
                <a:srgbClr val="88888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NYC"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Shape 19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Shape 193" descr="/Users/jasonrodriguez/Projects/Power Points/FINAL Template/images/images/PPT_Template_Header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975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Shape 19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6272783"/>
            <a:ext cx="9144000" cy="585215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Shape 195"/>
          <p:cNvSpPr txBox="1">
            <a:spLocks noGrp="1"/>
          </p:cNvSpPr>
          <p:nvPr>
            <p:ph type="title"/>
          </p:nvPr>
        </p:nvSpPr>
        <p:spPr>
          <a:xfrm>
            <a:off x="227012" y="274637"/>
            <a:ext cx="7923693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entury Gothic"/>
              <a:buNone/>
              <a:defRPr sz="34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227012" y="2558866"/>
            <a:ext cx="5648949" cy="353502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marR="0" lvl="0" indent="-171450" algn="l" rtl="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50" marR="0" lvl="1" indent="-184150" algn="l" rtl="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143000" marR="0" lvl="2" indent="-139700" algn="l" rtl="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657350" marR="0" lvl="3" indent="-209550" algn="l" rtl="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57400" marR="0" lvl="4" indent="-165100" algn="l" rtl="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7" name="Shape 197"/>
          <p:cNvSpPr txBox="1">
            <a:spLocks noGrp="1"/>
          </p:cNvSpPr>
          <p:nvPr>
            <p:ph type="body" idx="2"/>
          </p:nvPr>
        </p:nvSpPr>
        <p:spPr>
          <a:xfrm>
            <a:off x="227012" y="1585820"/>
            <a:ext cx="8691561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50" marR="0" lvl="1" indent="-146050" algn="l" rtl="0">
              <a:spcBef>
                <a:spcPts val="440"/>
              </a:spcBef>
              <a:buClr>
                <a:schemeClr val="dk1"/>
              </a:buClr>
              <a:buSzPct val="100000"/>
              <a:buFont typeface="Arial"/>
              <a:buChar char="–"/>
              <a:defRPr sz="2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540"/>
              </a:spcBef>
              <a:buClr>
                <a:schemeClr val="dk1"/>
              </a:buClr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540"/>
              </a:spcBef>
              <a:buClr>
                <a:schemeClr val="dk1"/>
              </a:buClr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540"/>
              </a:spcBef>
              <a:buClr>
                <a:schemeClr val="dk1"/>
              </a:buClr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8" name="Shape 198"/>
          <p:cNvSpPr txBox="1">
            <a:spLocks noGrp="1"/>
          </p:cNvSpPr>
          <p:nvPr>
            <p:ph type="sldNum" idx="12"/>
          </p:nvPr>
        </p:nvSpPr>
        <p:spPr>
          <a:xfrm>
            <a:off x="8708568" y="6529848"/>
            <a:ext cx="370115" cy="21929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1000">
              <a:solidFill>
                <a:srgbClr val="88888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oMed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Shape 20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Shape 201" descr="/Users/jasonrodriguez/Projects/Power Points/FINAL Template/images/images/PPT_Template_Header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975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Shape 20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6272783"/>
            <a:ext cx="9144000" cy="585215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Shape 203"/>
          <p:cNvSpPr txBox="1">
            <a:spLocks noGrp="1"/>
          </p:cNvSpPr>
          <p:nvPr>
            <p:ph type="title"/>
          </p:nvPr>
        </p:nvSpPr>
        <p:spPr>
          <a:xfrm>
            <a:off x="227012" y="274637"/>
            <a:ext cx="7923693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entury Gothic"/>
              <a:buNone/>
              <a:defRPr sz="34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04" name="Shape 204"/>
          <p:cNvSpPr txBox="1">
            <a:spLocks noGrp="1"/>
          </p:cNvSpPr>
          <p:nvPr>
            <p:ph type="body" idx="1"/>
          </p:nvPr>
        </p:nvSpPr>
        <p:spPr>
          <a:xfrm>
            <a:off x="227012" y="2558866"/>
            <a:ext cx="5648949" cy="353502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marR="0" lvl="0" indent="-171450" algn="l" rtl="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50" marR="0" lvl="1" indent="-184150" algn="l" rtl="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143000" marR="0" lvl="2" indent="-139700" algn="l" rtl="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657350" marR="0" lvl="3" indent="-209550" algn="l" rtl="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57400" marR="0" lvl="4" indent="-165100" algn="l" rtl="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5" name="Shape 205"/>
          <p:cNvSpPr txBox="1">
            <a:spLocks noGrp="1"/>
          </p:cNvSpPr>
          <p:nvPr>
            <p:ph type="body" idx="2"/>
          </p:nvPr>
        </p:nvSpPr>
        <p:spPr>
          <a:xfrm>
            <a:off x="227012" y="1585820"/>
            <a:ext cx="8691561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50" marR="0" lvl="1" indent="-146050" algn="l" rtl="0">
              <a:spcBef>
                <a:spcPts val="440"/>
              </a:spcBef>
              <a:buClr>
                <a:schemeClr val="dk1"/>
              </a:buClr>
              <a:buSzPct val="100000"/>
              <a:buFont typeface="Arial"/>
              <a:buChar char="–"/>
              <a:defRPr sz="2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540"/>
              </a:spcBef>
              <a:buClr>
                <a:schemeClr val="dk1"/>
              </a:buClr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540"/>
              </a:spcBef>
              <a:buClr>
                <a:schemeClr val="dk1"/>
              </a:buClr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540"/>
              </a:spcBef>
              <a:buClr>
                <a:schemeClr val="dk1"/>
              </a:buClr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6" name="Shape 206"/>
          <p:cNvSpPr txBox="1">
            <a:spLocks noGrp="1"/>
          </p:cNvSpPr>
          <p:nvPr>
            <p:ph type="sldNum" idx="12"/>
          </p:nvPr>
        </p:nvSpPr>
        <p:spPr>
          <a:xfrm>
            <a:off x="8708568" y="6529848"/>
            <a:ext cx="370115" cy="21929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1000">
              <a:solidFill>
                <a:srgbClr val="88888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Finance"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Shape 20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Shape 209" descr="/Users/jasonrodriguez/Projects/Power Points/FINAL Template/images/images/PPT_Template_Header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975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Shape 2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6272783"/>
            <a:ext cx="9144000" cy="585215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Shape 211"/>
          <p:cNvSpPr txBox="1">
            <a:spLocks noGrp="1"/>
          </p:cNvSpPr>
          <p:nvPr>
            <p:ph type="title"/>
          </p:nvPr>
        </p:nvSpPr>
        <p:spPr>
          <a:xfrm>
            <a:off x="227012" y="274637"/>
            <a:ext cx="7923693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entury Gothic"/>
              <a:buNone/>
              <a:defRPr sz="34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12" name="Shape 212"/>
          <p:cNvSpPr txBox="1">
            <a:spLocks noGrp="1"/>
          </p:cNvSpPr>
          <p:nvPr>
            <p:ph type="body" idx="1"/>
          </p:nvPr>
        </p:nvSpPr>
        <p:spPr>
          <a:xfrm>
            <a:off x="227012" y="2558866"/>
            <a:ext cx="5648949" cy="353502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marR="0" lvl="0" indent="-171450" algn="l" rtl="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50" marR="0" lvl="1" indent="-184150" algn="l" rtl="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143000" marR="0" lvl="2" indent="-139700" algn="l" rtl="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657350" marR="0" lvl="3" indent="-209550" algn="l" rtl="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57400" marR="0" lvl="4" indent="-165100" algn="l" rtl="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3" name="Shape 213"/>
          <p:cNvSpPr txBox="1">
            <a:spLocks noGrp="1"/>
          </p:cNvSpPr>
          <p:nvPr>
            <p:ph type="body" idx="2"/>
          </p:nvPr>
        </p:nvSpPr>
        <p:spPr>
          <a:xfrm>
            <a:off x="227012" y="1585820"/>
            <a:ext cx="8691561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50" marR="0" lvl="1" indent="-146050" algn="l" rtl="0">
              <a:spcBef>
                <a:spcPts val="440"/>
              </a:spcBef>
              <a:buClr>
                <a:schemeClr val="dk1"/>
              </a:buClr>
              <a:buSzPct val="100000"/>
              <a:buFont typeface="Arial"/>
              <a:buChar char="–"/>
              <a:defRPr sz="2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540"/>
              </a:spcBef>
              <a:buClr>
                <a:schemeClr val="dk1"/>
              </a:buClr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540"/>
              </a:spcBef>
              <a:buClr>
                <a:schemeClr val="dk1"/>
              </a:buClr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540"/>
              </a:spcBef>
              <a:buClr>
                <a:schemeClr val="dk1"/>
              </a:buClr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4" name="Shape 214"/>
          <p:cNvSpPr txBox="1">
            <a:spLocks noGrp="1"/>
          </p:cNvSpPr>
          <p:nvPr>
            <p:ph type="sldNum" idx="12"/>
          </p:nvPr>
        </p:nvSpPr>
        <p:spPr>
          <a:xfrm>
            <a:off x="8708568" y="6529848"/>
            <a:ext cx="370115" cy="21929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1000">
              <a:solidFill>
                <a:srgbClr val="88888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ata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Shape 2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Shape 217" descr="/Users/jasonrodriguez/Projects/Power Points/FINAL Template/images/images/PPT_Template_Header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975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Shape 2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6272783"/>
            <a:ext cx="9144000" cy="585215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Shape 219"/>
          <p:cNvSpPr txBox="1">
            <a:spLocks noGrp="1"/>
          </p:cNvSpPr>
          <p:nvPr>
            <p:ph type="title"/>
          </p:nvPr>
        </p:nvSpPr>
        <p:spPr>
          <a:xfrm>
            <a:off x="227012" y="274637"/>
            <a:ext cx="7923693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entury Gothic"/>
              <a:buNone/>
              <a:defRPr sz="34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20" name="Shape 220"/>
          <p:cNvSpPr txBox="1">
            <a:spLocks noGrp="1"/>
          </p:cNvSpPr>
          <p:nvPr>
            <p:ph type="body" idx="1"/>
          </p:nvPr>
        </p:nvSpPr>
        <p:spPr>
          <a:xfrm>
            <a:off x="227012" y="2558866"/>
            <a:ext cx="5648949" cy="353502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marR="0" lvl="0" indent="-171450" algn="l" rtl="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50" marR="0" lvl="1" indent="-184150" algn="l" rtl="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143000" marR="0" lvl="2" indent="-139700" algn="l" rtl="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657350" marR="0" lvl="3" indent="-209550" algn="l" rtl="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57400" marR="0" lvl="4" indent="-165100" algn="l" rtl="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1" name="Shape 221"/>
          <p:cNvSpPr txBox="1">
            <a:spLocks noGrp="1"/>
          </p:cNvSpPr>
          <p:nvPr>
            <p:ph type="body" idx="2"/>
          </p:nvPr>
        </p:nvSpPr>
        <p:spPr>
          <a:xfrm>
            <a:off x="227012" y="1585820"/>
            <a:ext cx="8691561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50" marR="0" lvl="1" indent="-146050" algn="l" rtl="0">
              <a:spcBef>
                <a:spcPts val="440"/>
              </a:spcBef>
              <a:buClr>
                <a:schemeClr val="dk1"/>
              </a:buClr>
              <a:buSzPct val="100000"/>
              <a:buFont typeface="Arial"/>
              <a:buChar char="–"/>
              <a:defRPr sz="2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540"/>
              </a:spcBef>
              <a:buClr>
                <a:schemeClr val="dk1"/>
              </a:buClr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540"/>
              </a:spcBef>
              <a:buClr>
                <a:schemeClr val="dk1"/>
              </a:buClr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540"/>
              </a:spcBef>
              <a:buClr>
                <a:schemeClr val="dk1"/>
              </a:buClr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2" name="Shape 222"/>
          <p:cNvSpPr txBox="1">
            <a:spLocks noGrp="1"/>
          </p:cNvSpPr>
          <p:nvPr>
            <p:ph type="sldNum" idx="12"/>
          </p:nvPr>
        </p:nvSpPr>
        <p:spPr>
          <a:xfrm>
            <a:off x="8708568" y="6529848"/>
            <a:ext cx="370115" cy="21929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1000">
              <a:solidFill>
                <a:srgbClr val="88888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Gears"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Shape 2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Shape 225" descr="/Users/jasonrodriguez/Projects/Power Points/FINAL Template/images/images/PPT_Template_Header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975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Shape 2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6272783"/>
            <a:ext cx="9144000" cy="585215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Shape 227"/>
          <p:cNvSpPr txBox="1">
            <a:spLocks noGrp="1"/>
          </p:cNvSpPr>
          <p:nvPr>
            <p:ph type="title"/>
          </p:nvPr>
        </p:nvSpPr>
        <p:spPr>
          <a:xfrm>
            <a:off x="227012" y="274637"/>
            <a:ext cx="7923693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entury Gothic"/>
              <a:buNone/>
              <a:defRPr sz="34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28" name="Shape 228"/>
          <p:cNvSpPr txBox="1">
            <a:spLocks noGrp="1"/>
          </p:cNvSpPr>
          <p:nvPr>
            <p:ph type="body" idx="1"/>
          </p:nvPr>
        </p:nvSpPr>
        <p:spPr>
          <a:xfrm>
            <a:off x="227012" y="2558866"/>
            <a:ext cx="5648949" cy="353502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marR="0" lvl="0" indent="-171450" algn="l" rtl="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50" marR="0" lvl="1" indent="-184150" algn="l" rtl="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143000" marR="0" lvl="2" indent="-139700" algn="l" rtl="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657350" marR="0" lvl="3" indent="-209550" algn="l" rtl="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57400" marR="0" lvl="4" indent="-165100" algn="l" rtl="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9" name="Shape 229"/>
          <p:cNvSpPr txBox="1">
            <a:spLocks noGrp="1"/>
          </p:cNvSpPr>
          <p:nvPr>
            <p:ph type="body" idx="2"/>
          </p:nvPr>
        </p:nvSpPr>
        <p:spPr>
          <a:xfrm>
            <a:off x="227012" y="1585820"/>
            <a:ext cx="8691561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50" marR="0" lvl="1" indent="-146050" algn="l" rtl="0">
              <a:spcBef>
                <a:spcPts val="440"/>
              </a:spcBef>
              <a:buClr>
                <a:schemeClr val="dk1"/>
              </a:buClr>
              <a:buSzPct val="100000"/>
              <a:buFont typeface="Arial"/>
              <a:buChar char="–"/>
              <a:defRPr sz="2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540"/>
              </a:spcBef>
              <a:buClr>
                <a:schemeClr val="dk1"/>
              </a:buClr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540"/>
              </a:spcBef>
              <a:buClr>
                <a:schemeClr val="dk1"/>
              </a:buClr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540"/>
              </a:spcBef>
              <a:buClr>
                <a:schemeClr val="dk1"/>
              </a:buClr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0" name="Shape 230"/>
          <p:cNvSpPr txBox="1">
            <a:spLocks noGrp="1"/>
          </p:cNvSpPr>
          <p:nvPr>
            <p:ph type="sldNum" idx="12"/>
          </p:nvPr>
        </p:nvSpPr>
        <p:spPr>
          <a:xfrm>
            <a:off x="8708568" y="6529848"/>
            <a:ext cx="370115" cy="21929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1000">
              <a:solidFill>
                <a:srgbClr val="88888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head w/ Bullets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 txBox="1">
            <a:spLocks noGrp="1"/>
          </p:cNvSpPr>
          <p:nvPr>
            <p:ph type="sldNum" idx="12"/>
          </p:nvPr>
        </p:nvSpPr>
        <p:spPr>
          <a:xfrm>
            <a:off x="8708568" y="6529848"/>
            <a:ext cx="370115" cy="21929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Shape 237"/>
          <p:cNvSpPr txBox="1">
            <a:spLocks noGrp="1"/>
          </p:cNvSpPr>
          <p:nvPr>
            <p:ph type="title"/>
          </p:nvPr>
        </p:nvSpPr>
        <p:spPr>
          <a:xfrm>
            <a:off x="227012" y="274637"/>
            <a:ext cx="7923693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entury Gothic"/>
              <a:buNone/>
              <a:defRPr sz="34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38" name="Shape 238"/>
          <p:cNvSpPr txBox="1">
            <a:spLocks noGrp="1"/>
          </p:cNvSpPr>
          <p:nvPr>
            <p:ph type="body" idx="1"/>
          </p:nvPr>
        </p:nvSpPr>
        <p:spPr>
          <a:xfrm>
            <a:off x="227012" y="1585820"/>
            <a:ext cx="8691561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50" marR="0" lvl="1" indent="-146050" algn="l" rtl="0">
              <a:spcBef>
                <a:spcPts val="440"/>
              </a:spcBef>
              <a:buClr>
                <a:schemeClr val="dk1"/>
              </a:buClr>
              <a:buSzPct val="100000"/>
              <a:buFont typeface="Arial"/>
              <a:buChar char="–"/>
              <a:defRPr sz="2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540"/>
              </a:spcBef>
              <a:buClr>
                <a:schemeClr val="dk1"/>
              </a:buClr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540"/>
              </a:spcBef>
              <a:buClr>
                <a:schemeClr val="dk1"/>
              </a:buClr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540"/>
              </a:spcBef>
              <a:buClr>
                <a:schemeClr val="dk1"/>
              </a:buClr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9" name="Shape 239"/>
          <p:cNvSpPr txBox="1">
            <a:spLocks noGrp="1"/>
          </p:cNvSpPr>
          <p:nvPr>
            <p:ph type="body" idx="2"/>
          </p:nvPr>
        </p:nvSpPr>
        <p:spPr>
          <a:xfrm>
            <a:off x="227012" y="2558866"/>
            <a:ext cx="8691561" cy="353502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marR="0" lvl="0" indent="-171450" algn="l" rtl="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50" marR="0" lvl="1" indent="-184150" algn="l" rtl="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143000" marR="0" lvl="2" indent="-139700" algn="l" rtl="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657350" marR="0" lvl="3" indent="-209550" algn="l" rtl="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57400" marR="0" lvl="4" indent="-165100" algn="l" rtl="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head w/ No Bullets"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 txBox="1">
            <a:spLocks noGrp="1"/>
          </p:cNvSpPr>
          <p:nvPr>
            <p:ph type="title"/>
          </p:nvPr>
        </p:nvSpPr>
        <p:spPr>
          <a:xfrm>
            <a:off x="227012" y="274637"/>
            <a:ext cx="7923693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entury Gothic"/>
              <a:buNone/>
              <a:defRPr sz="34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42" name="Shape 242"/>
          <p:cNvSpPr txBox="1">
            <a:spLocks noGrp="1"/>
          </p:cNvSpPr>
          <p:nvPr>
            <p:ph type="body" idx="1"/>
          </p:nvPr>
        </p:nvSpPr>
        <p:spPr>
          <a:xfrm>
            <a:off x="227012" y="1585820"/>
            <a:ext cx="8691561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50" marR="0" lvl="1" indent="-146050" algn="l" rtl="0">
              <a:spcBef>
                <a:spcPts val="440"/>
              </a:spcBef>
              <a:buClr>
                <a:schemeClr val="dk1"/>
              </a:buClr>
              <a:buSzPct val="100000"/>
              <a:buFont typeface="Arial"/>
              <a:buChar char="–"/>
              <a:defRPr sz="2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540"/>
              </a:spcBef>
              <a:buClr>
                <a:schemeClr val="dk1"/>
              </a:buClr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540"/>
              </a:spcBef>
              <a:buClr>
                <a:schemeClr val="dk1"/>
              </a:buClr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540"/>
              </a:spcBef>
              <a:buClr>
                <a:schemeClr val="dk1"/>
              </a:buClr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3" name="Shape 243"/>
          <p:cNvSpPr txBox="1">
            <a:spLocks noGrp="1"/>
          </p:cNvSpPr>
          <p:nvPr>
            <p:ph type="sldNum" idx="12"/>
          </p:nvPr>
        </p:nvSpPr>
        <p:spPr>
          <a:xfrm>
            <a:off x="8708568" y="6529848"/>
            <a:ext cx="370115" cy="21929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Shape 244"/>
          <p:cNvSpPr txBox="1">
            <a:spLocks noGrp="1"/>
          </p:cNvSpPr>
          <p:nvPr>
            <p:ph type="body" idx="2"/>
          </p:nvPr>
        </p:nvSpPr>
        <p:spPr>
          <a:xfrm>
            <a:off x="227012" y="2573615"/>
            <a:ext cx="8691561" cy="3543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50" marR="0" lvl="1" indent="-184150" algn="l" rtl="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143000" marR="0" lvl="2" indent="-139700" algn="l" rtl="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600200" marR="0" lvl="3" indent="-152400" algn="l" rtl="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57400" marR="0" lvl="4" indent="-161925" algn="l" rtl="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ct val="95454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with no Subhead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 txBox="1">
            <a:spLocks noGrp="1"/>
          </p:cNvSpPr>
          <p:nvPr>
            <p:ph type="body" idx="1"/>
          </p:nvPr>
        </p:nvSpPr>
        <p:spPr>
          <a:xfrm>
            <a:off x="227012" y="1584190"/>
            <a:ext cx="8682404" cy="451180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7" name="Shape 247"/>
          <p:cNvSpPr txBox="1">
            <a:spLocks noGrp="1"/>
          </p:cNvSpPr>
          <p:nvPr>
            <p:ph type="title"/>
          </p:nvPr>
        </p:nvSpPr>
        <p:spPr>
          <a:xfrm>
            <a:off x="227012" y="274637"/>
            <a:ext cx="7923693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entury Gothic"/>
              <a:buNone/>
              <a:defRPr sz="34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48" name="Shape 248"/>
          <p:cNvSpPr txBox="1">
            <a:spLocks noGrp="1"/>
          </p:cNvSpPr>
          <p:nvPr>
            <p:ph type="sldNum" idx="12"/>
          </p:nvPr>
        </p:nvSpPr>
        <p:spPr>
          <a:xfrm>
            <a:off x="8708568" y="6529848"/>
            <a:ext cx="370115" cy="21929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Edwin A Stevens Hall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Shape 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123825" y="1364341"/>
            <a:ext cx="5776231" cy="201023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buClr>
                <a:schemeClr val="dk1"/>
              </a:buClr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2"/>
          </p:nvPr>
        </p:nvSpPr>
        <p:spPr>
          <a:xfrm>
            <a:off x="115888" y="4898571"/>
            <a:ext cx="5784169" cy="125616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56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3"/>
          </p:nvPr>
        </p:nvSpPr>
        <p:spPr>
          <a:xfrm>
            <a:off x="123825" y="3512457"/>
            <a:ext cx="5776231" cy="12046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0" i="1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56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4" name="Shape 34" descr="/Users/jasonrodriguez/Projects/Power Points/FINAL Template/images/images/CoverSlide_Header_0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975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Shape 35" descr="CoverSlide_Footer_03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6272783"/>
            <a:ext cx="9144000" cy="5852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Shape 36" descr="Stevens-Official-PMSColor-R.eps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35857" y="283029"/>
            <a:ext cx="1934028" cy="828869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Shape 37"/>
          <p:cNvSpPr txBox="1">
            <a:spLocks noGrp="1"/>
          </p:cNvSpPr>
          <p:nvPr>
            <p:ph type="ftr" idx="11"/>
          </p:nvPr>
        </p:nvSpPr>
        <p:spPr>
          <a:xfrm>
            <a:off x="6047030" y="6520371"/>
            <a:ext cx="2938211" cy="20110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mpus Aerial 2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Shape 3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123825" y="1364341"/>
            <a:ext cx="5776231" cy="201023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buClr>
                <a:schemeClr val="dk1"/>
              </a:buClr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2"/>
          </p:nvPr>
        </p:nvSpPr>
        <p:spPr>
          <a:xfrm>
            <a:off x="115888" y="4898571"/>
            <a:ext cx="5784169" cy="125616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56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3"/>
          </p:nvPr>
        </p:nvSpPr>
        <p:spPr>
          <a:xfrm>
            <a:off x="123825" y="3512457"/>
            <a:ext cx="5776231" cy="12046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0" i="1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56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3" name="Shape 43" descr="/Users/jasonrodriguez/Projects/Power Points/FINAL Template/images/images/CoverSlide_Header_0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975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Shape 44" descr="CoverSlide_Footer_03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6272783"/>
            <a:ext cx="9144000" cy="58521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Shape 45" descr="Stevens-Official-PMSColor-R.eps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35857" y="283029"/>
            <a:ext cx="1934028" cy="828869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Shape 46"/>
          <p:cNvSpPr txBox="1">
            <a:spLocks noGrp="1"/>
          </p:cNvSpPr>
          <p:nvPr>
            <p:ph type="ftr" idx="11"/>
          </p:nvPr>
        </p:nvSpPr>
        <p:spPr>
          <a:xfrm>
            <a:off x="6047030" y="6520371"/>
            <a:ext cx="2938211" cy="20110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mpus Aerial 3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Shape 4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123825" y="1364341"/>
            <a:ext cx="5776231" cy="201023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buClr>
                <a:schemeClr val="dk1"/>
              </a:buClr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2"/>
          </p:nvPr>
        </p:nvSpPr>
        <p:spPr>
          <a:xfrm>
            <a:off x="115888" y="4898571"/>
            <a:ext cx="5784169" cy="125616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56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3"/>
          </p:nvPr>
        </p:nvSpPr>
        <p:spPr>
          <a:xfrm>
            <a:off x="123825" y="3512457"/>
            <a:ext cx="5776231" cy="12046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0" i="1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56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52" name="Shape 52" descr="/Users/jasonrodriguez/Projects/Power Points/FINAL Template/images/images/CoverSlide_Header_0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975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Shape 53" descr="CoverSlide_Footer_03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6272783"/>
            <a:ext cx="9144000" cy="585215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Shape 54" descr="Stevens-Official-PMSColor-R.eps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35857" y="283029"/>
            <a:ext cx="1934028" cy="828869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Shape 55"/>
          <p:cNvSpPr txBox="1">
            <a:spLocks noGrp="1"/>
          </p:cNvSpPr>
          <p:nvPr>
            <p:ph type="ftr" idx="11"/>
          </p:nvPr>
        </p:nvSpPr>
        <p:spPr>
          <a:xfrm>
            <a:off x="6047030" y="6520371"/>
            <a:ext cx="2938211" cy="20110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mpus Aerial 4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Shape 5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123825" y="1364341"/>
            <a:ext cx="5776231" cy="201023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buClr>
                <a:schemeClr val="dk1"/>
              </a:buClr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2"/>
          </p:nvPr>
        </p:nvSpPr>
        <p:spPr>
          <a:xfrm>
            <a:off x="115888" y="4898571"/>
            <a:ext cx="5784169" cy="125616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56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3"/>
          </p:nvPr>
        </p:nvSpPr>
        <p:spPr>
          <a:xfrm>
            <a:off x="123825" y="3512457"/>
            <a:ext cx="5776231" cy="12046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0" i="1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56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61" name="Shape 61" descr="/Users/jasonrodriguez/Projects/Power Points/FINAL Template/images/images/CoverSlide_Header_0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975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Shape 62" descr="CoverSlide_Footer_03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6272783"/>
            <a:ext cx="9144000" cy="585215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Shape 63" descr="Stevens-Official-PMSColor-R.eps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35857" y="283029"/>
            <a:ext cx="1934028" cy="828869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Shape 64"/>
          <p:cNvSpPr txBox="1">
            <a:spLocks noGrp="1"/>
          </p:cNvSpPr>
          <p:nvPr>
            <p:ph type="ftr" idx="11"/>
          </p:nvPr>
        </p:nvSpPr>
        <p:spPr>
          <a:xfrm>
            <a:off x="6047030" y="6520371"/>
            <a:ext cx="2938211" cy="20110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bstrac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Shape 6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Shape 67" descr="/Users/jasonrodriguez/Projects/Power Points/FINAL Template/images/images/CoverSlide_Header_0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975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Shape 68" descr="CoverSlide_Footer_03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6272783"/>
            <a:ext cx="9144000" cy="585215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123825" y="1364340"/>
            <a:ext cx="6284231" cy="271417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buClr>
                <a:schemeClr val="dk1"/>
              </a:buClr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2"/>
          </p:nvPr>
        </p:nvSpPr>
        <p:spPr>
          <a:xfrm>
            <a:off x="123826" y="4209142"/>
            <a:ext cx="5014232" cy="190862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440"/>
              </a:spcBef>
              <a:buClr>
                <a:schemeClr val="dk1"/>
              </a:buClr>
              <a:buFont typeface="Arial"/>
              <a:buNone/>
              <a:defRPr sz="2200" b="0" i="1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56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71" name="Shape 71" descr="Stevens-Official-PMSColor-R.eps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35857" y="283029"/>
            <a:ext cx="1934028" cy="828869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Shape 72"/>
          <p:cNvSpPr txBox="1">
            <a:spLocks noGrp="1"/>
          </p:cNvSpPr>
          <p:nvPr>
            <p:ph type="body" idx="3"/>
          </p:nvPr>
        </p:nvSpPr>
        <p:spPr>
          <a:xfrm>
            <a:off x="5275942" y="4209142"/>
            <a:ext cx="3708400" cy="190930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56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ftr" idx="11"/>
          </p:nvPr>
        </p:nvSpPr>
        <p:spPr>
          <a:xfrm>
            <a:off x="6047030" y="6520371"/>
            <a:ext cx="2938211" cy="20110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Hanlon Lab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Shape 8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Shape 81" descr="/Users/jasonrodriguez/Projects/Power Points/FINAL Template/images/images/PPT_Template_Header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975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Shape 8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6272783"/>
            <a:ext cx="9144000" cy="585215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227012" y="274637"/>
            <a:ext cx="7923693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entury Gothic"/>
              <a:buNone/>
              <a:defRPr sz="34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227012" y="2558866"/>
            <a:ext cx="5648949" cy="353502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marR="0" lvl="0" indent="-171450" algn="l" rtl="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50" marR="0" lvl="1" indent="-184150" algn="l" rtl="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143000" marR="0" lvl="2" indent="-139700" algn="l" rtl="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657350" marR="0" lvl="3" indent="-209550" algn="l" rtl="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57400" marR="0" lvl="4" indent="-165100" algn="l" rtl="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body" idx="2"/>
          </p:nvPr>
        </p:nvSpPr>
        <p:spPr>
          <a:xfrm>
            <a:off x="227012" y="1585820"/>
            <a:ext cx="8691561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50" marR="0" lvl="1" indent="-146050" algn="l" rtl="0">
              <a:spcBef>
                <a:spcPts val="440"/>
              </a:spcBef>
              <a:buClr>
                <a:schemeClr val="dk1"/>
              </a:buClr>
              <a:buSzPct val="100000"/>
              <a:buFont typeface="Arial"/>
              <a:buChar char="–"/>
              <a:defRPr sz="2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540"/>
              </a:spcBef>
              <a:buClr>
                <a:schemeClr val="dk1"/>
              </a:buClr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540"/>
              </a:spcBef>
              <a:buClr>
                <a:schemeClr val="dk1"/>
              </a:buClr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540"/>
              </a:spcBef>
              <a:buClr>
                <a:schemeClr val="dk1"/>
              </a:buClr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sldNum" idx="12"/>
          </p:nvPr>
        </p:nvSpPr>
        <p:spPr>
          <a:xfrm>
            <a:off x="8708568" y="6529848"/>
            <a:ext cx="370115" cy="21929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1000" b="0" i="0" u="none" strike="noStrike" cap="none">
              <a:solidFill>
                <a:srgbClr val="88888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o Mass Lab 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Shape 8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Shape 89" descr="/Users/jasonrodriguez/Projects/Power Points/FINAL Template/images/images/PPT_Template_Header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975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Shape 9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6272783"/>
            <a:ext cx="9144000" cy="585215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>
            <a:off x="227012" y="274637"/>
            <a:ext cx="7923693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entury Gothic"/>
              <a:buNone/>
              <a:defRPr sz="34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227012" y="2558866"/>
            <a:ext cx="5648949" cy="353502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marR="0" lvl="0" indent="-171450" algn="l" rtl="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50" marR="0" lvl="1" indent="-184150" algn="l" rtl="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143000" marR="0" lvl="2" indent="-139700" algn="l" rtl="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657350" marR="0" lvl="3" indent="-209550" algn="l" rtl="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57400" marR="0" lvl="4" indent="-165100" algn="l" rtl="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body" idx="2"/>
          </p:nvPr>
        </p:nvSpPr>
        <p:spPr>
          <a:xfrm>
            <a:off x="227012" y="1585820"/>
            <a:ext cx="8691561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50" marR="0" lvl="1" indent="-146050" algn="l" rtl="0">
              <a:spcBef>
                <a:spcPts val="440"/>
              </a:spcBef>
              <a:buClr>
                <a:schemeClr val="dk1"/>
              </a:buClr>
              <a:buSzPct val="100000"/>
              <a:buFont typeface="Arial"/>
              <a:buChar char="–"/>
              <a:defRPr sz="2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540"/>
              </a:spcBef>
              <a:buClr>
                <a:schemeClr val="dk1"/>
              </a:buClr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540"/>
              </a:spcBef>
              <a:buClr>
                <a:schemeClr val="dk1"/>
              </a:buClr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540"/>
              </a:spcBef>
              <a:buClr>
                <a:schemeClr val="dk1"/>
              </a:buClr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sldNum" idx="12"/>
          </p:nvPr>
        </p:nvSpPr>
        <p:spPr>
          <a:xfrm>
            <a:off x="8708568" y="6529848"/>
            <a:ext cx="370115" cy="21929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20.xml"/><Relationship Id="rId1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0.xml"/><Relationship Id="rId21" Type="http://schemas.openxmlformats.org/officeDocument/2006/relationships/image" Target="../media/image11.png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17" Type="http://schemas.openxmlformats.org/officeDocument/2006/relationships/slideLayout" Target="../slideLayouts/slideLayout24.xml"/><Relationship Id="rId2" Type="http://schemas.openxmlformats.org/officeDocument/2006/relationships/slideLayout" Target="../slideLayouts/slideLayout9.xml"/><Relationship Id="rId16" Type="http://schemas.openxmlformats.org/officeDocument/2006/relationships/slideLayout" Target="../slideLayouts/slideLayout23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26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slideLayout" Target="../slideLayouts/slideLayout21.xml"/><Relationship Id="rId22" Type="http://schemas.openxmlformats.org/officeDocument/2006/relationships/image" Target="../media/image1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ftr" idx="11"/>
          </p:nvPr>
        </p:nvSpPr>
        <p:spPr>
          <a:xfrm>
            <a:off x="6047030" y="6520371"/>
            <a:ext cx="2938211" cy="20110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Shape 75"/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0" y="6272783"/>
            <a:ext cx="9144000" cy="585215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Shape 76" descr="/Users/jasonrodriguez/Projects/Power Points/FINAL Template/images/images/PPT_Template_Header.png"/>
          <p:cNvPicPr preferRelativeResize="0"/>
          <p:nvPr/>
        </p:nvPicPr>
        <p:blipFill rotWithShape="1">
          <a:blip r:embed="rId22">
            <a:alphaModFix/>
          </a:blip>
          <a:srcRect/>
          <a:stretch/>
        </p:blipFill>
        <p:spPr>
          <a:xfrm>
            <a:off x="0" y="0"/>
            <a:ext cx="9144000" cy="97536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Shape 77"/>
          <p:cNvSpPr txBox="1"/>
          <p:nvPr/>
        </p:nvSpPr>
        <p:spPr>
          <a:xfrm>
            <a:off x="227012" y="274637"/>
            <a:ext cx="7923693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entury Gothic"/>
              <a:buNone/>
            </a:pPr>
            <a:r>
              <a:rPr lang="en-US" sz="34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Insert Slide Title Line 1</a:t>
            </a:r>
            <a:br>
              <a:rPr lang="en-US" sz="34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US" sz="34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Insert Slide Title Line 2</a:t>
            </a:r>
          </a:p>
        </p:txBody>
      </p:sp>
      <p:sp>
        <p:nvSpPr>
          <p:cNvPr id="78" name="Shape 78"/>
          <p:cNvSpPr txBox="1"/>
          <p:nvPr/>
        </p:nvSpPr>
        <p:spPr>
          <a:xfrm>
            <a:off x="227012" y="1585820"/>
            <a:ext cx="8691561" cy="8048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Insert Subhead Line 1</a:t>
            </a:r>
            <a:br>
              <a:rPr lang="en-US"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US"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Insert Subhead Line 2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6" r:id="rId12"/>
    <p:sldLayoutId id="2147483667" r:id="rId13"/>
    <p:sldLayoutId id="2147483668" r:id="rId14"/>
    <p:sldLayoutId id="2147483669" r:id="rId15"/>
    <p:sldLayoutId id="2147483670" r:id="rId16"/>
    <p:sldLayoutId id="2147483671" r:id="rId17"/>
    <p:sldLayoutId id="2147483672" r:id="rId18"/>
    <p:sldLayoutId id="2147483673" r:id="rId1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Shape 23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6272783"/>
            <a:ext cx="9144000" cy="5852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Shape 233" descr="/Users/jasonrodriguez/Projects/Power Points/FINAL Template/images/images/PPT_Template_Header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0"/>
            <a:ext cx="9144000" cy="975360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Shape 234"/>
          <p:cNvSpPr txBox="1">
            <a:spLocks noGrp="1"/>
          </p:cNvSpPr>
          <p:nvPr>
            <p:ph type="sldNum" idx="12"/>
          </p:nvPr>
        </p:nvSpPr>
        <p:spPr>
          <a:xfrm>
            <a:off x="8686800" y="6529848"/>
            <a:ext cx="407673" cy="2265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Shape 35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3600" dirty="0"/>
              <a:t>Improvement </a:t>
            </a:r>
            <a:endParaRPr lang="en-US" sz="3600" dirty="0" smtClean="0"/>
          </a:p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3600" dirty="0" smtClean="0"/>
              <a:t>of </a:t>
            </a:r>
            <a:r>
              <a:rPr lang="en-US" sz="3600" dirty="0"/>
              <a:t>the </a:t>
            </a:r>
            <a:r>
              <a:rPr lang="en-US" sz="3600" b="1" i="0" u="none" strike="noStrike" cap="none" dirty="0">
                <a:solidFill>
                  <a:schemeClr val="dk1"/>
                </a:solidFill>
                <a:sym typeface="Century Gothic"/>
              </a:rPr>
              <a:t>Superabsorbent Polymer </a:t>
            </a:r>
            <a:r>
              <a:rPr lang="en-US" sz="3600" b="1" i="0" u="none" strike="noStrike" cap="none" dirty="0" smtClean="0">
                <a:solidFill>
                  <a:schemeClr val="dk1"/>
                </a:solidFill>
                <a:sym typeface="Century Gothic"/>
              </a:rPr>
              <a:t>Stability</a:t>
            </a:r>
            <a:endParaRPr lang="en-US" sz="3600" b="1" i="0" u="none" strike="noStrike" cap="none" dirty="0">
              <a:solidFill>
                <a:schemeClr val="dk1"/>
              </a:solidFill>
              <a:sym typeface="Century Gothic"/>
            </a:endParaRPr>
          </a:p>
        </p:txBody>
      </p:sp>
      <p:sp>
        <p:nvSpPr>
          <p:cNvPr id="356" name="Shape 356"/>
          <p:cNvSpPr txBox="1">
            <a:spLocks noGrp="1"/>
          </p:cNvSpPr>
          <p:nvPr>
            <p:ph type="body" idx="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CHE 345: Process Control, Modeling, &amp; Simulation</a:t>
            </a: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Professor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Podkolzin</a:t>
            </a:r>
            <a:endParaRPr lang="en-US" sz="20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36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May 4, 2017</a:t>
            </a:r>
          </a:p>
        </p:txBody>
      </p:sp>
      <p:sp>
        <p:nvSpPr>
          <p:cNvPr id="357" name="Shape 357"/>
          <p:cNvSpPr txBox="1">
            <a:spLocks noGrp="1"/>
          </p:cNvSpPr>
          <p:nvPr>
            <p:ph type="body" idx="3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200" b="1" i="1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Presenters: </a:t>
            </a:r>
            <a:r>
              <a:rPr lang="en-US" sz="2200" b="0" i="1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Dakota Baumann, Ian DiGuilio,  Geoffrey Lim, Ravi Patel, Inna Petrusenko, Trent Reichert, and David Schulz</a:t>
            </a:r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000" b="0" i="1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40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2000" b="0" i="1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Shape 416"/>
          <p:cNvSpPr txBox="1">
            <a:spLocks noGrp="1"/>
          </p:cNvSpPr>
          <p:nvPr>
            <p:ph type="title"/>
          </p:nvPr>
        </p:nvSpPr>
        <p:spPr>
          <a:xfrm>
            <a:off x="227012" y="274637"/>
            <a:ext cx="7923693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entury Gothic"/>
              <a:buNone/>
            </a:pPr>
            <a:r>
              <a:rPr lang="en-US" sz="40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Simulink Model</a:t>
            </a:r>
          </a:p>
        </p:txBody>
      </p:sp>
      <p:sp>
        <p:nvSpPr>
          <p:cNvPr id="417" name="Shape 417"/>
          <p:cNvSpPr txBox="1">
            <a:spLocks noGrp="1"/>
          </p:cNvSpPr>
          <p:nvPr>
            <p:ph type="sldNum" idx="12"/>
          </p:nvPr>
        </p:nvSpPr>
        <p:spPr>
          <a:xfrm>
            <a:off x="8708568" y="6529848"/>
            <a:ext cx="370115" cy="21929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18" name="Shape 4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6287" y="937938"/>
            <a:ext cx="7571435" cy="5135561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19" name="Shape 419"/>
              <p:cNvSpPr txBox="1"/>
              <p:nvPr/>
            </p:nvSpPr>
            <p:spPr>
              <a:xfrm>
                <a:off x="5164183" y="874425"/>
                <a:ext cx="3914499" cy="151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t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rPr lang="en-US" sz="1800" dirty="0" smtClean="0">
                    <a:latin typeface="Century Gothic" panose="020B0502020202020204" pitchFamily="34" charset="0"/>
                  </a:rPr>
                  <a:t>Temperature </a:t>
                </a:r>
                <a:r>
                  <a:rPr lang="en-US" sz="1800" dirty="0">
                    <a:latin typeface="Century Gothic" panose="020B0502020202020204" pitchFamily="34" charset="0"/>
                  </a:rPr>
                  <a:t>set point = 125 °</a:t>
                </a:r>
                <a:r>
                  <a:rPr lang="en-US" sz="1800" dirty="0" smtClean="0">
                    <a:latin typeface="Century Gothic" panose="020B0502020202020204" pitchFamily="34" charset="0"/>
                  </a:rPr>
                  <a:t>C</a:t>
                </a:r>
              </a:p>
              <a:p>
                <a:pPr lvl="0">
                  <a:spcBef>
                    <a:spcPts val="0"/>
                  </a:spcBef>
                  <a:buNone/>
                </a:pPr>
                <a:endParaRPr lang="en-US" sz="1800" dirty="0">
                  <a:latin typeface="Century Gothic" panose="020B0502020202020204" pitchFamily="34" charset="0"/>
                </a:endParaRPr>
              </a:p>
              <a:p>
                <a:pPr lvl="0"/>
                <a:r>
                  <a:rPr lang="en-US" sz="1800" dirty="0" smtClean="0">
                    <a:latin typeface="Century Gothic" panose="020B0502020202020204" pitchFamily="34" charset="0"/>
                  </a:rPr>
                  <a:t>Concentration set </a:t>
                </a:r>
                <a:r>
                  <a:rPr lang="en-US" sz="1800" dirty="0">
                    <a:latin typeface="Century Gothic" panose="020B0502020202020204" pitchFamily="34" charset="0"/>
                  </a:rPr>
                  <a:t>point = 0.3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 baseline="30000" smtClean="0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1800" dirty="0">
                            <a:latin typeface="Century Gothic" panose="020B0502020202020204" pitchFamily="34" charset="0"/>
                          </a:rPr>
                          <m:t>mol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1800" dirty="0">
                            <a:latin typeface="Century Gothic" panose="020B0502020202020204" pitchFamily="34" charset="0"/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en-US" sz="1800" baseline="30000" dirty="0">
                            <a:latin typeface="Century Gothic" panose="020B0502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endParaRPr lang="en-US" baseline="30000" dirty="0">
                  <a:latin typeface="Century Gothic" panose="020B0502020202020204" pitchFamily="34" charset="0"/>
                </a:endParaRPr>
              </a:p>
            </p:txBody>
          </p:sp>
        </mc:Choice>
        <mc:Fallback xmlns="">
          <p:sp>
            <p:nvSpPr>
              <p:cNvPr id="419" name="Shape 4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4183" y="874425"/>
                <a:ext cx="3914499" cy="1511400"/>
              </a:xfrm>
              <a:prstGeom prst="rect">
                <a:avLst/>
              </a:prstGeom>
              <a:blipFill rotWithShape="0">
                <a:blip r:embed="rId4"/>
                <a:stretch>
                  <a:fillRect l="-124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Shape 424"/>
          <p:cNvSpPr txBox="1">
            <a:spLocks noGrp="1"/>
          </p:cNvSpPr>
          <p:nvPr>
            <p:ph type="title"/>
          </p:nvPr>
        </p:nvSpPr>
        <p:spPr>
          <a:xfrm>
            <a:off x="227012" y="274637"/>
            <a:ext cx="7923693" cy="66234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entury Gothic"/>
              <a:buNone/>
            </a:pPr>
            <a:r>
              <a:rPr lang="en-US" sz="4000" dirty="0"/>
              <a:t>Temperature Response Graph</a:t>
            </a:r>
          </a:p>
        </p:txBody>
      </p:sp>
      <p:sp>
        <p:nvSpPr>
          <p:cNvPr id="425" name="Shape 425"/>
          <p:cNvSpPr txBox="1">
            <a:spLocks noGrp="1"/>
          </p:cNvSpPr>
          <p:nvPr>
            <p:ph type="sldNum" idx="12"/>
          </p:nvPr>
        </p:nvSpPr>
        <p:spPr>
          <a:xfrm>
            <a:off x="8708568" y="6529848"/>
            <a:ext cx="370115" cy="21929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7" name="Shape 427"/>
          <p:cNvSpPr txBox="1"/>
          <p:nvPr/>
        </p:nvSpPr>
        <p:spPr>
          <a:xfrm>
            <a:off x="202955" y="3244058"/>
            <a:ext cx="1120748" cy="387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b="1" dirty="0"/>
              <a:t>Temp. [°C]</a:t>
            </a:r>
          </a:p>
        </p:txBody>
      </p:sp>
      <p:sp>
        <p:nvSpPr>
          <p:cNvPr id="428" name="Shape 428"/>
          <p:cNvSpPr txBox="1"/>
          <p:nvPr/>
        </p:nvSpPr>
        <p:spPr>
          <a:xfrm>
            <a:off x="4023360" y="6017622"/>
            <a:ext cx="1223190" cy="24057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b="1" dirty="0"/>
              <a:t>Time [min]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1" y="1103807"/>
            <a:ext cx="6931506" cy="4913815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Shape 434"/>
          <p:cNvSpPr txBox="1">
            <a:spLocks noGrp="1"/>
          </p:cNvSpPr>
          <p:nvPr>
            <p:ph type="title"/>
          </p:nvPr>
        </p:nvSpPr>
        <p:spPr>
          <a:xfrm>
            <a:off x="131218" y="258888"/>
            <a:ext cx="8211594" cy="1143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4000" dirty="0"/>
              <a:t>Concentration Response Graph</a:t>
            </a:r>
          </a:p>
        </p:txBody>
      </p:sp>
      <p:sp>
        <p:nvSpPr>
          <p:cNvPr id="435" name="Shape 435"/>
          <p:cNvSpPr txBox="1">
            <a:spLocks noGrp="1"/>
          </p:cNvSpPr>
          <p:nvPr>
            <p:ph type="sldNum" idx="12"/>
          </p:nvPr>
        </p:nvSpPr>
        <p:spPr>
          <a:xfrm>
            <a:off x="8708568" y="6529848"/>
            <a:ext cx="370200" cy="219300"/>
          </a:xfrm>
          <a:prstGeom prst="rect">
            <a:avLst/>
          </a:prstGeom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 lang="en-US"/>
          </a:p>
        </p:txBody>
      </p:sp>
      <p:sp>
        <p:nvSpPr>
          <p:cNvPr id="437" name="Shape 437"/>
          <p:cNvSpPr txBox="1"/>
          <p:nvPr/>
        </p:nvSpPr>
        <p:spPr>
          <a:xfrm>
            <a:off x="0" y="3260250"/>
            <a:ext cx="1648800" cy="337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b="1" dirty="0"/>
              <a:t>Conc. [</a:t>
            </a:r>
            <a:r>
              <a:rPr lang="en-US" b="1" dirty="0" err="1"/>
              <a:t>mol</a:t>
            </a:r>
            <a:r>
              <a:rPr lang="en-US" b="1" dirty="0"/>
              <a:t>/m</a:t>
            </a:r>
            <a:r>
              <a:rPr lang="en-US" b="1" baseline="30000" dirty="0"/>
              <a:t>3</a:t>
            </a:r>
            <a:r>
              <a:rPr lang="en-US" b="1" dirty="0"/>
              <a:t>]</a:t>
            </a:r>
          </a:p>
        </p:txBody>
      </p:sp>
      <p:sp>
        <p:nvSpPr>
          <p:cNvPr id="438" name="Shape 438"/>
          <p:cNvSpPr txBox="1"/>
          <p:nvPr/>
        </p:nvSpPr>
        <p:spPr>
          <a:xfrm>
            <a:off x="4040375" y="5946100"/>
            <a:ext cx="1436400" cy="337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b="1" dirty="0"/>
              <a:t>Time [min]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9497" y="1237854"/>
            <a:ext cx="6773970" cy="4708245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9588" y="1341119"/>
            <a:ext cx="6661117" cy="4661458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Concentration</a:t>
            </a:r>
            <a:r>
              <a:rPr lang="en-US" sz="3600" dirty="0"/>
              <a:t> Response Graph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Shape 437"/>
          <p:cNvSpPr txBox="1"/>
          <p:nvPr/>
        </p:nvSpPr>
        <p:spPr>
          <a:xfrm>
            <a:off x="113212" y="3372607"/>
            <a:ext cx="1648800" cy="337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b="1" dirty="0"/>
              <a:t>Conc. [</a:t>
            </a:r>
            <a:r>
              <a:rPr lang="en-US" b="1" dirty="0" err="1"/>
              <a:t>mol</a:t>
            </a:r>
            <a:r>
              <a:rPr lang="en-US" b="1" dirty="0"/>
              <a:t>/m</a:t>
            </a:r>
            <a:r>
              <a:rPr lang="en-US" b="1" baseline="30000" dirty="0"/>
              <a:t>3</a:t>
            </a:r>
            <a:r>
              <a:rPr lang="en-US" b="1" dirty="0"/>
              <a:t>]</a:t>
            </a:r>
          </a:p>
        </p:txBody>
      </p:sp>
      <p:sp>
        <p:nvSpPr>
          <p:cNvPr id="7" name="Shape 438"/>
          <p:cNvSpPr txBox="1"/>
          <p:nvPr/>
        </p:nvSpPr>
        <p:spPr>
          <a:xfrm>
            <a:off x="4040375" y="5946100"/>
            <a:ext cx="1436400" cy="337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b="1" dirty="0"/>
              <a:t>Time [min]</a:t>
            </a:r>
          </a:p>
        </p:txBody>
      </p:sp>
    </p:spTree>
    <p:extLst>
      <p:ext uri="{BB962C8B-B14F-4D97-AF65-F5344CB8AC3E}">
        <p14:creationId xmlns:p14="http://schemas.microsoft.com/office/powerpoint/2010/main" val="27170984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Shape 443"/>
          <p:cNvSpPr txBox="1">
            <a:spLocks noGrp="1"/>
          </p:cNvSpPr>
          <p:nvPr>
            <p:ph type="title"/>
          </p:nvPr>
        </p:nvSpPr>
        <p:spPr>
          <a:xfrm>
            <a:off x="227012" y="274637"/>
            <a:ext cx="7923693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entury Gothic"/>
              <a:buNone/>
            </a:pPr>
            <a:r>
              <a:rPr lang="en-US" sz="4000" b="1" i="0" u="none" strike="noStrike" cap="none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Conclusions</a:t>
            </a:r>
            <a:endParaRPr lang="en-US" sz="4000" b="1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4" name="Shape 444"/>
          <p:cNvSpPr txBox="1">
            <a:spLocks noGrp="1"/>
          </p:cNvSpPr>
          <p:nvPr>
            <p:ph type="sldNum" idx="12"/>
          </p:nvPr>
        </p:nvSpPr>
        <p:spPr>
          <a:xfrm>
            <a:off x="8708568" y="6529848"/>
            <a:ext cx="370115" cy="21929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5" name="Shape 445"/>
          <p:cNvSpPr txBox="1">
            <a:spLocks noGrp="1"/>
          </p:cNvSpPr>
          <p:nvPr>
            <p:ph type="body" idx="2"/>
          </p:nvPr>
        </p:nvSpPr>
        <p:spPr>
          <a:xfrm>
            <a:off x="226187" y="923711"/>
            <a:ext cx="8691600" cy="5010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entury Gothic"/>
              <a:buChar char="●"/>
            </a:pPr>
            <a:r>
              <a:rPr lang="en-US" dirty="0"/>
              <a:t>Models can be used to develop, modify, and control chemical processes</a:t>
            </a:r>
          </a:p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entury Gothic"/>
              <a:buChar char="●"/>
            </a:pPr>
            <a:r>
              <a:rPr lang="en-US" dirty="0"/>
              <a:t>Useful for ensuring desired product</a:t>
            </a:r>
          </a:p>
          <a:p>
            <a:pPr marL="914400" marR="0" lvl="1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entury Gothic"/>
            </a:pPr>
            <a:r>
              <a:rPr lang="en-US" sz="1800" dirty="0"/>
              <a:t>Economically favorable</a:t>
            </a:r>
          </a:p>
          <a:p>
            <a:pPr marL="914400" marR="0" lvl="1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entury Gothic"/>
            </a:pPr>
            <a:r>
              <a:rPr lang="en-US" sz="1800" dirty="0"/>
              <a:t>Transfer functions help model differential equations</a:t>
            </a:r>
          </a:p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entury Gothic"/>
              <a:buChar char="●"/>
            </a:pPr>
            <a:r>
              <a:rPr lang="en-US" dirty="0"/>
              <a:t>Room for improvement:</a:t>
            </a:r>
          </a:p>
          <a:p>
            <a:pPr marL="914400" marR="0" lvl="1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entury Gothic"/>
            </a:pPr>
            <a:r>
              <a:rPr lang="en-US" sz="1800" dirty="0"/>
              <a:t>Communication - difficult to meet; big group</a:t>
            </a:r>
          </a:p>
          <a:p>
            <a:pPr marL="914400" marR="0" lvl="1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entury Gothic"/>
            </a:pPr>
            <a:r>
              <a:rPr lang="en-US" sz="1800" dirty="0"/>
              <a:t>Management - mostly independent; adhere to WBS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/>
            </a:r>
            <a:br>
              <a:rPr lang="en-US" sz="18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endParaRPr lang="en-US" sz="18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46" name="Shape 4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57145" y="1175658"/>
            <a:ext cx="4663425" cy="42954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4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4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4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4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4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4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Shape 36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entury Gothic"/>
              <a:buNone/>
            </a:pPr>
            <a:r>
              <a:rPr lang="en-US" sz="40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Outline</a:t>
            </a:r>
            <a:r>
              <a:rPr lang="en-US" sz="44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</a:p>
        </p:txBody>
      </p:sp>
      <p:sp>
        <p:nvSpPr>
          <p:cNvPr id="363" name="Shape 363"/>
          <p:cNvSpPr txBox="1">
            <a:spLocks noGrp="1"/>
          </p:cNvSpPr>
          <p:nvPr>
            <p:ph type="body" idx="1"/>
          </p:nvPr>
        </p:nvSpPr>
        <p:spPr>
          <a:xfrm>
            <a:off x="227012" y="1035919"/>
            <a:ext cx="5648949" cy="353502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Patent Description</a:t>
            </a:r>
          </a:p>
          <a:p>
            <a:pPr marL="342900" marR="0" lvl="0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Objectives</a:t>
            </a:r>
          </a:p>
          <a:p>
            <a:pPr marL="342900" marR="0" lvl="0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Work Breakdown Structure</a:t>
            </a:r>
          </a:p>
          <a:p>
            <a:pPr marL="342900" marR="0" lvl="0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Process Variables</a:t>
            </a:r>
          </a:p>
          <a:p>
            <a:pPr marL="342900" marR="0" lvl="0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Safety Measures</a:t>
            </a:r>
          </a:p>
          <a:p>
            <a:pPr marL="342900" marR="0" lvl="0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Process Simulation</a:t>
            </a:r>
          </a:p>
          <a:p>
            <a:pPr marL="342900" marR="0" lvl="0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Conclusion and Recommendations</a:t>
            </a:r>
          </a:p>
        </p:txBody>
      </p:sp>
      <p:sp>
        <p:nvSpPr>
          <p:cNvPr id="364" name="Shape 36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</a:t>
            </a:fld>
            <a:endParaRPr lang="en-US" sz="1000" b="0" i="0" u="none" strike="noStrike" cap="none">
              <a:solidFill>
                <a:srgbClr val="88888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7012" y="2203269"/>
            <a:ext cx="857793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12700">
                  <a:solidFill>
                    <a:schemeClr val="accent1"/>
                  </a:solidFill>
                  <a:prstDash val="solid"/>
                </a:ln>
                <a:pattFill prst="wdDnDiag">
                  <a:fgClr>
                    <a:srgbClr val="C00000"/>
                  </a:fgClr>
                  <a:bgClr>
                    <a:schemeClr val="bg1">
                      <a:lumMod val="5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w</a:t>
            </a:r>
            <a:r>
              <a:rPr lang="en-US" sz="72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wdDnDiag">
                  <a:fgClr>
                    <a:srgbClr val="C00000"/>
                  </a:fgClr>
                  <a:bgClr>
                    <a:schemeClr val="bg1">
                      <a:lumMod val="5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hat’s </a:t>
            </a:r>
            <a:r>
              <a:rPr lang="en-US" sz="7200" b="1" cap="none" spc="0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wdDnDiag">
                  <a:fgClr>
                    <a:srgbClr val="C00000"/>
                  </a:fgClr>
                  <a:bgClr>
                    <a:schemeClr val="bg1">
                      <a:lumMod val="5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goin</a:t>
            </a:r>
            <a:r>
              <a:rPr lang="en-US" sz="72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wdDnDiag">
                  <a:fgClr>
                    <a:srgbClr val="C00000"/>
                  </a:fgClr>
                  <a:bgClr>
                    <a:schemeClr val="bg1">
                      <a:lumMod val="5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’ on?</a:t>
            </a:r>
            <a:endParaRPr lang="en-US" sz="7200" b="1" cap="none" spc="0" dirty="0">
              <a:ln w="12700">
                <a:solidFill>
                  <a:schemeClr val="accent1"/>
                </a:solidFill>
                <a:prstDash val="solid"/>
              </a:ln>
              <a:pattFill prst="wdDnDiag">
                <a:fgClr>
                  <a:srgbClr val="C00000"/>
                </a:fgClr>
                <a:bgClr>
                  <a:schemeClr val="bg1">
                    <a:lumMod val="5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Shape 369"/>
          <p:cNvSpPr txBox="1">
            <a:spLocks noGrp="1"/>
          </p:cNvSpPr>
          <p:nvPr>
            <p:ph type="sldNum" idx="12"/>
          </p:nvPr>
        </p:nvSpPr>
        <p:spPr>
          <a:xfrm>
            <a:off x="8708568" y="6529848"/>
            <a:ext cx="370115" cy="21929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0" name="Shape 370"/>
          <p:cNvSpPr txBox="1">
            <a:spLocks noGrp="1"/>
          </p:cNvSpPr>
          <p:nvPr>
            <p:ph type="title"/>
          </p:nvPr>
        </p:nvSpPr>
        <p:spPr>
          <a:xfrm>
            <a:off x="227012" y="274637"/>
            <a:ext cx="7923693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entury Gothic"/>
              <a:buNone/>
            </a:pPr>
            <a:r>
              <a:rPr lang="en-US" sz="40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Work Breakdown Structure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312" y="909637"/>
            <a:ext cx="7034538" cy="5256032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Shape 376"/>
          <p:cNvSpPr txBox="1">
            <a:spLocks noGrp="1"/>
          </p:cNvSpPr>
          <p:nvPr>
            <p:ph type="title"/>
          </p:nvPr>
        </p:nvSpPr>
        <p:spPr>
          <a:xfrm>
            <a:off x="227012" y="274637"/>
            <a:ext cx="7923693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entury Gothic"/>
              <a:buNone/>
            </a:pPr>
            <a:r>
              <a:rPr lang="en-US" sz="40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Patent Description</a:t>
            </a:r>
          </a:p>
        </p:txBody>
      </p:sp>
      <p:sp>
        <p:nvSpPr>
          <p:cNvPr id="377" name="Shape 377"/>
          <p:cNvSpPr txBox="1">
            <a:spLocks noGrp="1"/>
          </p:cNvSpPr>
          <p:nvPr>
            <p:ph type="sldNum" idx="12"/>
          </p:nvPr>
        </p:nvSpPr>
        <p:spPr>
          <a:xfrm>
            <a:off x="8708568" y="6529848"/>
            <a:ext cx="370115" cy="21929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8" name="Shape 378"/>
          <p:cNvSpPr txBox="1">
            <a:spLocks noGrp="1"/>
          </p:cNvSpPr>
          <p:nvPr>
            <p:ph type="body" idx="2"/>
          </p:nvPr>
        </p:nvSpPr>
        <p:spPr>
          <a:xfrm>
            <a:off x="193145" y="1117346"/>
            <a:ext cx="8691561" cy="490898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sz="21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Patent issued to </a:t>
            </a:r>
            <a:r>
              <a:rPr lang="en-US" sz="2100" b="0" i="0" u="none" strike="noStrike" cap="none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Evonik</a:t>
            </a:r>
            <a:r>
              <a:rPr lang="en-US" sz="21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Corporation in Parsippany NJ, for improving stability of the </a:t>
            </a:r>
            <a:r>
              <a:rPr lang="en-US" sz="2100" b="0" i="0" u="sng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particulate superabsorbent polymer</a:t>
            </a:r>
            <a:r>
              <a:rPr lang="en-US" sz="21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</a:p>
          <a:p>
            <a:pPr marL="1028700" marR="0" lvl="1" indent="-2921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sz="19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Used in infant diapers, child training pants, adult incontinence products, feminine products, and the like.</a:t>
            </a:r>
          </a:p>
          <a:p>
            <a:pPr marL="285750" marR="0" lvl="0" indent="-28575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sz="21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Major enhancements: increased Centrifuge Retention Capacity</a:t>
            </a:r>
          </a:p>
          <a:p>
            <a:pPr marL="736600" marR="0" lvl="1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None/>
            </a:pPr>
            <a:r>
              <a:rPr lang="en-US" sz="19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1. Monomers, such as acrylic acid, are turned into the polymer as a water absorbing agent.</a:t>
            </a:r>
          </a:p>
          <a:p>
            <a:pPr marL="736600" marR="0" lvl="1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None/>
            </a:pPr>
            <a:r>
              <a:rPr lang="en-US" sz="19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2. Surface treat by crosslinking the polymer matrix for additional absorption.</a:t>
            </a:r>
            <a:r>
              <a:rPr lang="en-US" sz="19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</a:p>
          <a:p>
            <a:pPr marL="285750" marR="0" lvl="0" indent="-28575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sz="21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Process provides improved absorption capabilities, resistance to damage, all while increasing economic benefits.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/>
            </a:r>
            <a:br>
              <a:rPr lang="en-US" sz="18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endParaRPr lang="en-US" sz="18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The Modeled Reaction</a:t>
            </a:r>
            <a:endParaRPr lang="en-US" sz="40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2"/>
          </p:nvPr>
        </p:nvSpPr>
        <p:spPr>
          <a:xfrm>
            <a:off x="227012" y="1585820"/>
            <a:ext cx="8691561" cy="1052877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dirty="0">
                <a:latin typeface="Century Gothic" panose="020B0502020202020204" pitchFamily="34" charset="0"/>
              </a:rPr>
              <a:t>Polymerization </a:t>
            </a:r>
            <a:r>
              <a:rPr lang="en-US" dirty="0" err="1">
                <a:latin typeface="Century Gothic" panose="020B0502020202020204" pitchFamily="34" charset="0"/>
              </a:rPr>
              <a:t>Rxn</a:t>
            </a:r>
            <a:r>
              <a:rPr lang="en-US" dirty="0">
                <a:latin typeface="Century Gothic" panose="020B0502020202020204" pitchFamily="34" charset="0"/>
              </a:rPr>
              <a:t>:</a:t>
            </a:r>
          </a:p>
          <a:p>
            <a:pPr lvl="0">
              <a:spcBef>
                <a:spcPts val="0"/>
              </a:spcBef>
            </a:pPr>
            <a:r>
              <a:rPr lang="en-US" dirty="0">
                <a:latin typeface="Century Gothic" panose="020B0502020202020204" pitchFamily="34" charset="0"/>
              </a:rPr>
              <a:t>Step 1 - Neutralization of Acrylic acid by addition of Sodium Hydroxide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Shape 37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57735" y="4425384"/>
            <a:ext cx="8230114" cy="16685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72599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Shape 385"/>
          <p:cNvSpPr txBox="1">
            <a:spLocks noGrp="1"/>
          </p:cNvSpPr>
          <p:nvPr>
            <p:ph type="title"/>
          </p:nvPr>
        </p:nvSpPr>
        <p:spPr>
          <a:xfrm>
            <a:off x="227012" y="274637"/>
            <a:ext cx="7923693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entury Gothic"/>
              <a:buNone/>
            </a:pPr>
            <a:r>
              <a:rPr lang="en-US" sz="40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Process Model</a:t>
            </a:r>
          </a:p>
        </p:txBody>
      </p:sp>
      <p:sp>
        <p:nvSpPr>
          <p:cNvPr id="386" name="Shape 386"/>
          <p:cNvSpPr txBox="1">
            <a:spLocks noGrp="1"/>
          </p:cNvSpPr>
          <p:nvPr>
            <p:ph type="sldNum" idx="12"/>
          </p:nvPr>
        </p:nvSpPr>
        <p:spPr>
          <a:xfrm>
            <a:off x="8708568" y="6529848"/>
            <a:ext cx="370115" cy="21929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7" name="Shape 387"/>
          <p:cNvSpPr txBox="1">
            <a:spLocks noGrp="1"/>
          </p:cNvSpPr>
          <p:nvPr>
            <p:ph type="body" idx="2"/>
          </p:nvPr>
        </p:nvSpPr>
        <p:spPr>
          <a:xfrm>
            <a:off x="227012" y="1035476"/>
            <a:ext cx="8799164" cy="502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sz="2000" dirty="0"/>
              <a:t>Modeled the 1st step of polymerization of acrylic acid in </a:t>
            </a:r>
            <a:endParaRPr lang="en-US" sz="2000" dirty="0" smtClean="0"/>
          </a:p>
          <a:p>
            <a:pPr marL="114300"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-US" sz="2000" dirty="0" smtClean="0"/>
              <a:t>     a </a:t>
            </a:r>
            <a:r>
              <a:rPr lang="en-US" sz="2000" dirty="0"/>
              <a:t>CSTR </a:t>
            </a:r>
            <a:r>
              <a:rPr lang="en-US" sz="2000" dirty="0" smtClean="0"/>
              <a:t>Reactor</a:t>
            </a:r>
          </a:p>
          <a:p>
            <a:pPr marL="457200" lvl="0" indent="-342900">
              <a:lnSpc>
                <a:spcPct val="150000"/>
              </a:lnSpc>
              <a:spcAft>
                <a:spcPts val="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en-US" sz="2000" dirty="0"/>
              <a:t>Reaction occurs in two steps:</a:t>
            </a:r>
          </a:p>
          <a:p>
            <a:pPr marL="685800" lvl="1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en-US" sz="1900" dirty="0"/>
              <a:t>1. Neutralization of acrylic acid to form a monomer</a:t>
            </a:r>
          </a:p>
          <a:p>
            <a:pPr marL="685800" lvl="1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en-US" sz="1900" dirty="0"/>
              <a:t>2. Radical is added to the monomer which causes </a:t>
            </a:r>
            <a:r>
              <a:rPr lang="en-US" sz="1900" dirty="0" smtClean="0"/>
              <a:t>polymerization</a:t>
            </a:r>
          </a:p>
          <a:p>
            <a:pPr marL="457200" indent="-342900">
              <a:lnSpc>
                <a:spcPct val="150000"/>
              </a:lnSpc>
              <a:spcAft>
                <a:spcPts val="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en-US" sz="2000" dirty="0"/>
              <a:t>In addition to the CSTR, a heating and cooling system is </a:t>
            </a:r>
            <a:r>
              <a:rPr lang="en-US" sz="2000" dirty="0" smtClean="0"/>
              <a:t>required</a:t>
            </a:r>
          </a:p>
          <a:p>
            <a:pPr marL="685800" marR="0" lvl="1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  <p:pic>
        <p:nvPicPr>
          <p:cNvPr id="388" name="Shape 3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92731" y="3796936"/>
            <a:ext cx="2759756" cy="2496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Shape 393"/>
          <p:cNvSpPr txBox="1">
            <a:spLocks noGrp="1"/>
          </p:cNvSpPr>
          <p:nvPr>
            <p:ph type="title"/>
          </p:nvPr>
        </p:nvSpPr>
        <p:spPr>
          <a:xfrm>
            <a:off x="227012" y="274637"/>
            <a:ext cx="7923693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entury Gothic"/>
              <a:buNone/>
            </a:pPr>
            <a:r>
              <a:rPr lang="en-US" sz="40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Objectives</a:t>
            </a:r>
          </a:p>
        </p:txBody>
      </p:sp>
      <p:sp>
        <p:nvSpPr>
          <p:cNvPr id="394" name="Shape 394"/>
          <p:cNvSpPr txBox="1">
            <a:spLocks noGrp="1"/>
          </p:cNvSpPr>
          <p:nvPr>
            <p:ph type="sldNum" idx="12"/>
          </p:nvPr>
        </p:nvSpPr>
        <p:spPr>
          <a:xfrm>
            <a:off x="8708568" y="6529848"/>
            <a:ext cx="370115" cy="21929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5" name="Shape 395"/>
          <p:cNvSpPr txBox="1">
            <a:spLocks noGrp="1"/>
          </p:cNvSpPr>
          <p:nvPr>
            <p:ph type="body" idx="2"/>
          </p:nvPr>
        </p:nvSpPr>
        <p:spPr>
          <a:xfrm>
            <a:off x="151275" y="1037250"/>
            <a:ext cx="8691600" cy="4783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85750" marR="0" lvl="0" indent="-28575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sz="2100" dirty="0"/>
              <a:t>Current superabsorbent polymers face premature leakage and skin wetness due to low centrifuge retention capacity (</a:t>
            </a:r>
            <a:r>
              <a:rPr lang="en-US" sz="2100" dirty="0" smtClean="0"/>
              <a:t>CRC)</a:t>
            </a:r>
          </a:p>
          <a:p>
            <a:pPr marL="1028700" lvl="1" indent="-28575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1900" dirty="0" smtClean="0"/>
              <a:t>Keep </a:t>
            </a:r>
            <a:r>
              <a:rPr lang="en-US" sz="1900" dirty="0"/>
              <a:t>the temperature below 150 °C to ensure concentration of monomer radical in </a:t>
            </a:r>
            <a:r>
              <a:rPr lang="en-US" sz="1900" dirty="0" smtClean="0"/>
              <a:t>product</a:t>
            </a:r>
          </a:p>
          <a:p>
            <a:pPr marL="1428750" lvl="2" indent="-28575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800" dirty="0" smtClean="0"/>
              <a:t>High </a:t>
            </a:r>
            <a:r>
              <a:rPr lang="en-US" sz="1800" dirty="0"/>
              <a:t>temperatures lead to prolific cross-linking which will lead </a:t>
            </a:r>
            <a:r>
              <a:rPr lang="en-US" sz="1800" dirty="0" smtClean="0"/>
              <a:t> to </a:t>
            </a:r>
            <a:r>
              <a:rPr lang="en-US" sz="1800" dirty="0"/>
              <a:t>decreased product </a:t>
            </a:r>
            <a:r>
              <a:rPr lang="en-US" sz="1800" dirty="0" smtClean="0"/>
              <a:t>concentration</a:t>
            </a:r>
          </a:p>
          <a:p>
            <a:pPr marL="1085850" lvl="1" indent="-34290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1900" dirty="0" smtClean="0"/>
              <a:t>Monitor </a:t>
            </a:r>
            <a:r>
              <a:rPr lang="en-US" sz="1900" dirty="0"/>
              <a:t>concentration of acrylic acid in product stream to verify product meets final specifications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7982" y="2647406"/>
            <a:ext cx="2206023" cy="85970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Shape 400"/>
          <p:cNvSpPr txBox="1">
            <a:spLocks noGrp="1"/>
          </p:cNvSpPr>
          <p:nvPr>
            <p:ph type="title"/>
          </p:nvPr>
        </p:nvSpPr>
        <p:spPr>
          <a:xfrm>
            <a:off x="227012" y="274637"/>
            <a:ext cx="7923693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entury Gothic"/>
              <a:buNone/>
            </a:pPr>
            <a:r>
              <a:rPr lang="en-US" sz="40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Process Variables</a:t>
            </a:r>
          </a:p>
        </p:txBody>
      </p:sp>
      <p:sp>
        <p:nvSpPr>
          <p:cNvPr id="401" name="Shape 401"/>
          <p:cNvSpPr txBox="1">
            <a:spLocks noGrp="1"/>
          </p:cNvSpPr>
          <p:nvPr>
            <p:ph type="sldNum" idx="12"/>
          </p:nvPr>
        </p:nvSpPr>
        <p:spPr>
          <a:xfrm>
            <a:off x="8708568" y="6529848"/>
            <a:ext cx="370115" cy="21929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2" name="Shape 402"/>
          <p:cNvSpPr txBox="1">
            <a:spLocks noGrp="1"/>
          </p:cNvSpPr>
          <p:nvPr>
            <p:ph type="body" idx="2"/>
          </p:nvPr>
        </p:nvSpPr>
        <p:spPr>
          <a:xfrm>
            <a:off x="227025" y="1106300"/>
            <a:ext cx="8691600" cy="5010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</a:pPr>
            <a:r>
              <a:rPr lang="en-US" sz="2000" b="0" i="0" u="none" strike="noStrike" cap="none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Controlled 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Variables: </a:t>
            </a:r>
            <a:r>
              <a:rPr lang="en-US" sz="2000" dirty="0">
                <a:solidFill>
                  <a:srgbClr val="222222"/>
                </a:solidFill>
                <a:highlight>
                  <a:srgbClr val="FFFFFF"/>
                </a:highlight>
              </a:rPr>
              <a:t>all the things kept the same in the experiment</a:t>
            </a:r>
          </a:p>
          <a:p>
            <a:pPr marL="514350" lvl="0" indent="-28575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dirty="0"/>
              <a:t>Concentration of reactant in exit stream</a:t>
            </a:r>
          </a:p>
          <a:p>
            <a:pPr marL="514350" lvl="0" indent="-28575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dirty="0"/>
              <a:t>Temperature of the reaction</a:t>
            </a:r>
          </a:p>
          <a:p>
            <a:pPr marR="0" lvl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Manipulated Variables: </a:t>
            </a:r>
            <a:r>
              <a:rPr lang="en-US" sz="2000" dirty="0"/>
              <a:t>the variables </a:t>
            </a:r>
            <a:r>
              <a:rPr lang="en-US" sz="2000" i="1" u="sng" dirty="0"/>
              <a:t>we</a:t>
            </a:r>
            <a:r>
              <a:rPr lang="en-US" sz="2000" i="1" dirty="0"/>
              <a:t> </a:t>
            </a:r>
            <a:r>
              <a:rPr lang="en-US" sz="2000" dirty="0"/>
              <a:t>change in the experiment </a:t>
            </a:r>
          </a:p>
          <a:p>
            <a:pPr marL="514350" lvl="0" indent="-28575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dirty="0"/>
              <a:t>Reactant flow rate</a:t>
            </a:r>
          </a:p>
          <a:p>
            <a:pPr marL="514350" lvl="0" indent="-28575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dirty="0"/>
              <a:t>Coolant flow rate</a:t>
            </a:r>
          </a:p>
          <a:p>
            <a:pPr marR="0" lvl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Disturbance Variables: an input that affects the process but cannot be adjusted by the control syste</a:t>
            </a:r>
            <a:r>
              <a:rPr lang="en-US" sz="2000" dirty="0"/>
              <a:t>m</a:t>
            </a:r>
          </a:p>
          <a:p>
            <a:pPr marL="514350" marR="0" lvl="0" indent="-285750" algn="l" rtl="0">
              <a:spcBef>
                <a:spcPts val="12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dirty="0"/>
              <a:t>Initial reactant </a:t>
            </a:r>
            <a:r>
              <a:rPr lang="en-US" sz="2000" dirty="0" smtClean="0"/>
              <a:t>concentration</a:t>
            </a:r>
          </a:p>
          <a:p>
            <a:pPr marL="514350" marR="0" lvl="0" indent="-285750" algn="l" rtl="0">
              <a:spcBef>
                <a:spcPts val="12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dirty="0" smtClean="0"/>
              <a:t>Coolant </a:t>
            </a:r>
            <a:r>
              <a:rPr lang="en-US" sz="2000" dirty="0"/>
              <a:t>Temperature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Shape 407"/>
          <p:cNvSpPr txBox="1">
            <a:spLocks noGrp="1"/>
          </p:cNvSpPr>
          <p:nvPr>
            <p:ph type="title"/>
          </p:nvPr>
        </p:nvSpPr>
        <p:spPr>
          <a:xfrm>
            <a:off x="227012" y="274637"/>
            <a:ext cx="7923693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entury Gothic"/>
              <a:buNone/>
            </a:pPr>
            <a:r>
              <a:rPr lang="en-US" sz="40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Safety Measures</a:t>
            </a:r>
          </a:p>
        </p:txBody>
      </p:sp>
      <p:sp>
        <p:nvSpPr>
          <p:cNvPr id="408" name="Shape 408"/>
          <p:cNvSpPr txBox="1">
            <a:spLocks noGrp="1"/>
          </p:cNvSpPr>
          <p:nvPr>
            <p:ph type="sldNum" idx="12"/>
          </p:nvPr>
        </p:nvSpPr>
        <p:spPr>
          <a:xfrm>
            <a:off x="8708568" y="6529848"/>
            <a:ext cx="370115" cy="21929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9" name="Shape 409"/>
          <p:cNvSpPr txBox="1">
            <a:spLocks noGrp="1"/>
          </p:cNvSpPr>
          <p:nvPr>
            <p:ph type="body" idx="2"/>
          </p:nvPr>
        </p:nvSpPr>
        <p:spPr>
          <a:xfrm>
            <a:off x="150025" y="1271451"/>
            <a:ext cx="8691600" cy="476210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sz="2000" dirty="0"/>
              <a:t>Temperature monitored and maintained below 150 °</a:t>
            </a:r>
            <a:r>
              <a:rPr lang="en-US" sz="2000" dirty="0" smtClean="0"/>
              <a:t>C</a:t>
            </a:r>
            <a:endParaRPr lang="en-US" sz="2000" dirty="0"/>
          </a:p>
          <a:p>
            <a:pPr marL="457200" marR="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sz="2000" dirty="0"/>
              <a:t>All fumes produced from the polymerization process are passed through a treatment unit before discharged into the atmosphere. </a:t>
            </a:r>
            <a:endParaRPr lang="en-US" sz="2000" dirty="0" smtClean="0"/>
          </a:p>
          <a:p>
            <a:pPr marL="457200" marR="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sz="2000" dirty="0" smtClean="0"/>
              <a:t>Water </a:t>
            </a:r>
            <a:r>
              <a:rPr lang="en-US" sz="2000" dirty="0"/>
              <a:t>used to cool is recycled back to the cooling towers. </a:t>
            </a:r>
            <a:endParaRPr lang="en-US" sz="2000" dirty="0" smtClean="0"/>
          </a:p>
          <a:p>
            <a:pPr marL="457200" marR="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sz="2000" dirty="0" smtClean="0"/>
              <a:t>Process </a:t>
            </a:r>
            <a:r>
              <a:rPr lang="en-US" sz="2000" dirty="0"/>
              <a:t>water is thoroughly treated before released into the environment.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5827" y="2654489"/>
            <a:ext cx="4319996" cy="106813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654490"/>
            <a:ext cx="9171433" cy="106813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4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4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over Slides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 w/ Photo Background">
  <a:themeElements>
    <a:clrScheme name="Custom 5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1E406F"/>
      </a:accent1>
      <a:accent2>
        <a:srgbClr val="EEA420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ontent - No Photos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530</Words>
  <Application>Microsoft Office PowerPoint</Application>
  <PresentationFormat>On-screen Show (4:3)</PresentationFormat>
  <Paragraphs>89</Paragraphs>
  <Slides>14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Calibri</vt:lpstr>
      <vt:lpstr>Courier New</vt:lpstr>
      <vt:lpstr>Century Gothic</vt:lpstr>
      <vt:lpstr>Wingdings</vt:lpstr>
      <vt:lpstr>Cambria Math</vt:lpstr>
      <vt:lpstr>Cover Slides</vt:lpstr>
      <vt:lpstr>Content w/ Photo Background</vt:lpstr>
      <vt:lpstr>Content - No Photos</vt:lpstr>
      <vt:lpstr>PowerPoint Presentation</vt:lpstr>
      <vt:lpstr>Outline </vt:lpstr>
      <vt:lpstr>Work Breakdown Structure</vt:lpstr>
      <vt:lpstr>Patent Description</vt:lpstr>
      <vt:lpstr>The Modeled Reaction</vt:lpstr>
      <vt:lpstr>Process Model</vt:lpstr>
      <vt:lpstr>Objectives</vt:lpstr>
      <vt:lpstr>Process Variables</vt:lpstr>
      <vt:lpstr>Safety Measures</vt:lpstr>
      <vt:lpstr>Simulink Model</vt:lpstr>
      <vt:lpstr>Temperature Response Graph</vt:lpstr>
      <vt:lpstr>Concentration Response Graph</vt:lpstr>
      <vt:lpstr>Concentration Response Graph</vt:lpstr>
      <vt:lpstr>Conclusions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Inna Petrusenko</dc:creator>
  <cp:lastModifiedBy>Class2017</cp:lastModifiedBy>
  <cp:revision>16</cp:revision>
  <dcterms:modified xsi:type="dcterms:W3CDTF">2017-05-02T13:47:35Z</dcterms:modified>
</cp:coreProperties>
</file>